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7"/>
  </p:notesMasterIdLst>
  <p:sldIdLst>
    <p:sldId id="260" r:id="rId2"/>
    <p:sldId id="261" r:id="rId3"/>
    <p:sldId id="262" r:id="rId4"/>
    <p:sldId id="263" r:id="rId5"/>
    <p:sldId id="264" r:id="rId6"/>
    <p:sldId id="265" r:id="rId7"/>
    <p:sldId id="266" r:id="rId8"/>
    <p:sldId id="267" r:id="rId9"/>
    <p:sldId id="268" r:id="rId10"/>
    <p:sldId id="269" r:id="rId11"/>
    <p:sldId id="270" r:id="rId12"/>
    <p:sldId id="272"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6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69FD0-5DE2-CE48-B763-CC088D02BAFF}" type="datetimeFigureOut">
              <a:rPr lang="en-US" smtClean="0"/>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09F94-36D9-7C48-B3C3-A5F8B850BCB8}" type="slidenum">
              <a:rPr lang="en-US" smtClean="0"/>
              <a:t>‹nº›</a:t>
            </a:fld>
            <a:endParaRPr lang="en-US"/>
          </a:p>
        </p:txBody>
      </p:sp>
    </p:spTree>
    <p:extLst>
      <p:ext uri="{BB962C8B-B14F-4D97-AF65-F5344CB8AC3E}">
        <p14:creationId xmlns:p14="http://schemas.microsoft.com/office/powerpoint/2010/main" val="3126692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ea typeface="ＭＳ Ｐゴシック" charset="0"/>
              </a:rPr>
              <a:t>But we were still not able to say that these results were definitely caused by the compassion meditation. The reason is that the students only went through one TSST, after they had meditated, because many studies have been published showing that it is only possible to give a TSST one time and have the subject respond. And because we couldn</a:t>
            </a:r>
            <a:r>
              <a:rPr lang="ja-JP" altLang="en-US">
                <a:latin typeface="Calibri" charset="0"/>
                <a:ea typeface="ＭＳ Ｐゴシック" charset="0"/>
              </a:rPr>
              <a:t>’</a:t>
            </a:r>
            <a:r>
              <a:rPr lang="en-US" altLang="ja-JP">
                <a:latin typeface="Calibri" charset="0"/>
                <a:ea typeface="ＭＳ Ｐゴシック" charset="0"/>
              </a:rPr>
              <a:t>t give a TSST before meditation, we didn</a:t>
            </a:r>
            <a:r>
              <a:rPr lang="ja-JP" altLang="en-US">
                <a:latin typeface="Calibri" charset="0"/>
                <a:ea typeface="ＭＳ Ｐゴシック" charset="0"/>
              </a:rPr>
              <a:t>’</a:t>
            </a:r>
            <a:r>
              <a:rPr lang="en-US" altLang="ja-JP">
                <a:latin typeface="Calibri" charset="0"/>
                <a:ea typeface="ＭＳ Ｐゴシック" charset="0"/>
              </a:rPr>
              <a:t>t know how they would respond. It</a:t>
            </a:r>
            <a:r>
              <a:rPr lang="ja-JP" altLang="en-US">
                <a:latin typeface="Calibri" charset="0"/>
                <a:ea typeface="ＭＳ Ｐゴシック" charset="0"/>
              </a:rPr>
              <a:t>’</a:t>
            </a:r>
            <a:r>
              <a:rPr lang="en-US" altLang="ja-JP">
                <a:latin typeface="Calibri" charset="0"/>
                <a:ea typeface="ＭＳ Ｐゴシック" charset="0"/>
              </a:rPr>
              <a:t>s possible, in fact, that the way that a person responds to stress predicts whether or not they would be able to meditate. Maybe what we were seeing is that some people are more able to practice than other people. Maybe they</a:t>
            </a:r>
            <a:r>
              <a:rPr lang="ja-JP" altLang="en-US">
                <a:latin typeface="Calibri" charset="0"/>
                <a:ea typeface="ＭＳ Ｐゴシック" charset="0"/>
              </a:rPr>
              <a:t>’</a:t>
            </a:r>
            <a:r>
              <a:rPr lang="en-US" altLang="ja-JP">
                <a:latin typeface="Calibri" charset="0"/>
                <a:ea typeface="ＭＳ Ｐゴシック" charset="0"/>
              </a:rPr>
              <a:t>re calmer, and able to sit still longer, for example. </a:t>
            </a:r>
          </a:p>
          <a:p>
            <a:pPr>
              <a:spcBef>
                <a:spcPct val="0"/>
              </a:spcBef>
            </a:pPr>
            <a:endParaRPr lang="en-US">
              <a:latin typeface="Calibri" charset="0"/>
              <a:ea typeface="ＭＳ Ｐゴシック" charset="0"/>
            </a:endParaRPr>
          </a:p>
          <a:p>
            <a:pPr>
              <a:spcBef>
                <a:spcPct val="0"/>
              </a:spcBef>
            </a:pPr>
            <a:r>
              <a:rPr lang="en-US">
                <a:latin typeface="Calibri" charset="0"/>
                <a:ea typeface="ＭＳ Ｐゴシック" charset="0"/>
              </a:rPr>
              <a:t>So we did a second study, with another group of freshmen that matched the first group. This time, they did the TSST first, and then they meditated. After the meditation class was over, we split them into low practice and high practice groups, and compared their performance on the TSST. </a:t>
            </a:r>
          </a:p>
          <a:p>
            <a:pPr>
              <a:spcBef>
                <a:spcPct val="0"/>
              </a:spcBef>
            </a:pPr>
            <a:endParaRPr lang="en-US">
              <a:latin typeface="Calibri" charset="0"/>
              <a:ea typeface="ＭＳ Ｐゴシック" charset="0"/>
            </a:endParaRPr>
          </a:p>
          <a:p>
            <a:pPr>
              <a:spcBef>
                <a:spcPct val="0"/>
              </a:spcBef>
            </a:pPr>
            <a:r>
              <a:rPr lang="en-US">
                <a:latin typeface="Calibri" charset="0"/>
                <a:ea typeface="ＭＳ Ｐゴシック" charset="0"/>
              </a:rPr>
              <a:t>As you can see in the two graphs on the left, we found no differences between the groups that would predict who would later go on to practice the most. (The two graphs on the right are duplicates from the previous slides, placed here for comparison.) </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016678-F393-4B46-856D-B0FC75512322}" type="slidenum">
              <a:rPr lang="en-US" sz="1200">
                <a:latin typeface="Calibri" charset="0"/>
              </a:rPr>
              <a:pPr eaLnBrk="1" hangingPunct="1"/>
              <a:t>5</a:t>
            </a:fld>
            <a:endParaRPr lang="en-US" sz="1200">
              <a:latin typeface="Calibri" charset="0"/>
            </a:endParaRPr>
          </a:p>
        </p:txBody>
      </p:sp>
      <p:sp>
        <p:nvSpPr>
          <p:cNvPr id="2458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The Four Immeasurables</a:t>
            </a:r>
          </a:p>
        </p:txBody>
      </p:sp>
    </p:spTree>
    <p:extLst>
      <p:ext uri="{BB962C8B-B14F-4D97-AF65-F5344CB8AC3E}">
        <p14:creationId xmlns:p14="http://schemas.microsoft.com/office/powerpoint/2010/main" val="366408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1E08F-587B-D64F-B291-8128431CE726}" type="slidenum">
              <a:rPr lang="en-US"/>
              <a:pPr/>
              <a:t>21</a:t>
            </a:fld>
            <a:endParaRPr lang="en-US"/>
          </a:p>
        </p:txBody>
      </p:sp>
      <p:sp>
        <p:nvSpPr>
          <p:cNvPr id="52226"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245299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6672D-7E96-6E41-9280-651F66097816}" type="slidenum">
              <a:rPr lang="en-US"/>
              <a:pPr/>
              <a:t>22</a:t>
            </a:fld>
            <a:endParaRPr lang="en-US"/>
          </a:p>
        </p:txBody>
      </p:sp>
      <p:sp>
        <p:nvSpPr>
          <p:cNvPr id="48130" name="Rectangle 2"/>
          <p:cNvSpPr>
            <a:spLocks noGrp="1" noRot="1" noChangeAspect="1" noChangeArrowheads="1"/>
          </p:cNvSpPr>
          <p:nvPr>
            <p:ph type="sldImg"/>
          </p:nvPr>
        </p:nvSpPr>
        <p:spPr bwMode="auto">
          <a:xfrm>
            <a:off x="1778000" y="381000"/>
            <a:ext cx="2946400" cy="220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bwMode="auto">
          <a:xfrm>
            <a:off x="685800" y="2743200"/>
            <a:ext cx="5486400" cy="5562600"/>
          </a:xfrm>
          <a:prstGeom prst="rect">
            <a:avLst/>
          </a:prstGeom>
          <a:solidFill>
            <a:srgbClr val="FFFFFF"/>
          </a:solidFill>
          <a:ln>
            <a:solidFill>
              <a:srgbClr val="000000"/>
            </a:solidFill>
            <a:miter lim="800000"/>
            <a:headEnd/>
            <a:tailEnd/>
          </a:ln>
        </p:spPr>
        <p:txBody>
          <a:bodyPr/>
          <a:lstStyle/>
          <a:p>
            <a:pPr>
              <a:spcAft>
                <a:spcPct val="40000"/>
              </a:spcAft>
              <a:buFontTx/>
              <a:buChar char="•"/>
            </a:pPr>
            <a:r>
              <a:rPr lang="en-US" sz="1800">
                <a:latin typeface="Arial" charset="0"/>
              </a:rPr>
              <a:t> </a:t>
            </a:r>
            <a:r>
              <a:rPr lang="en-US" sz="2000">
                <a:latin typeface="Arial" charset="0"/>
              </a:rPr>
              <a:t>Relaxation response not unique to TM. Can be obtained through any kind of concentration meditation.</a:t>
            </a:r>
          </a:p>
          <a:p>
            <a:pPr>
              <a:spcAft>
                <a:spcPct val="40000"/>
              </a:spcAft>
              <a:buFontTx/>
              <a:buChar char="•"/>
            </a:pPr>
            <a:r>
              <a:rPr lang="en-US" sz="2000">
                <a:latin typeface="Arial" charset="0"/>
              </a:rPr>
              <a:t>Single-pointed concentration is most basic and universal of all meditation practices, found in every spiritual tradition that employs meditation.  </a:t>
            </a:r>
          </a:p>
          <a:p>
            <a:pPr>
              <a:spcAft>
                <a:spcPct val="40000"/>
              </a:spcAft>
              <a:buFontTx/>
              <a:buChar char="•"/>
            </a:pPr>
            <a:r>
              <a:rPr lang="en-US" sz="2000">
                <a:latin typeface="Arial" charset="0"/>
              </a:rPr>
              <a:t>Cultivating concentration is the beginning, a pre-requisite for moving on to more intricate approaches. </a:t>
            </a:r>
          </a:p>
          <a:p>
            <a:pPr>
              <a:spcAft>
                <a:spcPct val="40000"/>
              </a:spcAft>
              <a:buFontTx/>
              <a:buChar char="•"/>
            </a:pPr>
            <a:r>
              <a:rPr lang="en-US" sz="2000">
                <a:latin typeface="Arial" charset="0"/>
              </a:rPr>
              <a:t>Concentration is most generic form of mind training, with many non-spiritual applications.</a:t>
            </a:r>
          </a:p>
          <a:p>
            <a:pPr>
              <a:spcAft>
                <a:spcPct val="40000"/>
              </a:spcAft>
              <a:buFontTx/>
              <a:buChar char="•"/>
            </a:pPr>
            <a:r>
              <a:rPr lang="en-US" sz="2000">
                <a:latin typeface="Arial" charset="0"/>
              </a:rPr>
              <a:t> Process of taming elephant provides a model for curbing the unhealthy reactions of our mind and attitudes. </a:t>
            </a:r>
          </a:p>
          <a:p>
            <a:pPr>
              <a:spcAft>
                <a:spcPct val="40000"/>
              </a:spcAft>
            </a:pPr>
            <a:r>
              <a:rPr lang="en-US" sz="2000">
                <a:latin typeface="Arial" charset="0"/>
              </a:rPr>
              <a:t>(CLICK)</a:t>
            </a:r>
          </a:p>
          <a:p>
            <a:pPr>
              <a:spcAft>
                <a:spcPct val="40000"/>
              </a:spcAft>
            </a:pPr>
            <a:r>
              <a:rPr lang="en-US" sz="2000">
                <a:latin typeface="Arial" charset="0"/>
              </a:rPr>
              <a:t> </a:t>
            </a:r>
          </a:p>
        </p:txBody>
      </p:sp>
    </p:spTree>
    <p:extLst>
      <p:ext uri="{BB962C8B-B14F-4D97-AF65-F5344CB8AC3E}">
        <p14:creationId xmlns:p14="http://schemas.microsoft.com/office/powerpoint/2010/main" val="180785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5FE45-256F-3144-8441-3F445F185DAF}" type="slidenum">
              <a:rPr lang="en-US"/>
              <a:pPr/>
              <a:t>23</a:t>
            </a:fld>
            <a:endParaRPr lang="en-US"/>
          </a:p>
        </p:txBody>
      </p:sp>
      <p:sp>
        <p:nvSpPr>
          <p:cNvPr id="44034"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102844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6BE3C-E3AB-9E49-A663-14847F83594F}" type="slidenum">
              <a:rPr lang="en-US"/>
              <a:pPr/>
              <a:t>24</a:t>
            </a:fld>
            <a:endParaRPr lang="en-US"/>
          </a:p>
        </p:txBody>
      </p:sp>
      <p:sp>
        <p:nvSpPr>
          <p:cNvPr id="39938"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305350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25130C-F631-DF46-A23F-73D79395778A}" type="slidenum">
              <a:rPr lang="en-US"/>
              <a:pPr eaLnBrk="1" hangingPunct="1"/>
              <a:t>25</a:t>
            </a:fld>
            <a:endParaRPr lang="en-US"/>
          </a:p>
        </p:txBody>
      </p:sp>
      <p:sp>
        <p:nvSpPr>
          <p:cNvPr id="21507"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00FB762-3040-5649-B8C4-4AA4DA871739}" type="slidenum">
              <a:rPr lang="en-US" sz="1200"/>
              <a:pPr algn="r" eaLnBrk="1" hangingPunct="1"/>
              <a:t>25</a:t>
            </a:fld>
            <a:endParaRPr lang="en-US" sz="1200"/>
          </a:p>
        </p:txBody>
      </p:sp>
      <p:sp>
        <p:nvSpPr>
          <p:cNvPr id="21508" name="Rectangle 2"/>
          <p:cNvSpPr>
            <a:spLocks noGrp="1" noRot="1" noChangeAspect="1" noChangeArrowheads="1" noTextEdit="1"/>
          </p:cNvSpPr>
          <p:nvPr>
            <p:ph type="sldImg"/>
          </p:nvPr>
        </p:nvSpPr>
        <p:spPr>
          <a:xfrm>
            <a:off x="1508125" y="685488"/>
            <a:ext cx="3613150" cy="2667000"/>
          </a:xfrm>
          <a:solidFill>
            <a:srgbClr val="FFFFFF"/>
          </a:solidFill>
          <a:ln/>
        </p:spPr>
      </p:sp>
      <p:sp>
        <p:nvSpPr>
          <p:cNvPr id="76804" name="Rectangle 3"/>
          <p:cNvSpPr>
            <a:spLocks noGrp="1" noChangeArrowheads="1"/>
          </p:cNvSpPr>
          <p:nvPr>
            <p:ph type="body" idx="1"/>
          </p:nvPr>
        </p:nvSpPr>
        <p:spPr>
          <a:xfrm>
            <a:off x="533400" y="3582024"/>
            <a:ext cx="5791200" cy="5104464"/>
          </a:xfrm>
          <a:solidFill>
            <a:srgbClr val="FFFFFF"/>
          </a:solidFill>
          <a:ln>
            <a:solidFill>
              <a:srgbClr val="000000"/>
            </a:solidFill>
            <a:miter lim="800000"/>
            <a:headEnd/>
            <a:tailEnd/>
          </a:ln>
        </p:spPr>
        <p:txBody>
          <a:bodyPr/>
          <a:lstStyle/>
          <a:p>
            <a:pPr defTabSz="457200" eaLnBrk="1" hangingPunct="1">
              <a:defRPr/>
            </a:pPr>
            <a:endParaRPr lang="en-US" smtClean="0">
              <a:cs typeface="+mn-cs"/>
            </a:endParaRPr>
          </a:p>
          <a:p>
            <a:pPr defTabSz="457200" eaLnBrk="1" hangingPunct="1">
              <a:defRPr/>
            </a:pPr>
            <a:endParaRPr lang="en-US" smtClean="0">
              <a:cs typeface="+mn-cs"/>
            </a:endParaRPr>
          </a:p>
          <a:p>
            <a:pPr defTabSz="457200" eaLnBrk="1" hangingPunct="1">
              <a:defRPr/>
            </a:pPr>
            <a:endParaRPr lang="en-US" smtClean="0">
              <a:cs typeface="+mn-cs"/>
            </a:endParaRPr>
          </a:p>
          <a:p>
            <a:pPr defTabSz="457200" eaLnBrk="1" hangingPunct="1">
              <a:defRPr/>
            </a:pPr>
            <a:r>
              <a:rPr lang="en-US" sz="1800" smtClean="0">
                <a:cs typeface="+mn-cs"/>
              </a:rPr>
              <a:t>(CLICK)</a:t>
            </a:r>
          </a:p>
        </p:txBody>
      </p:sp>
      <p:sp>
        <p:nvSpPr>
          <p:cNvPr id="21510"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Foundation Series III                Vipashyana Meditation</a:t>
            </a:r>
          </a:p>
        </p:txBody>
      </p:sp>
    </p:spTree>
    <p:extLst>
      <p:ext uri="{BB962C8B-B14F-4D97-AF65-F5344CB8AC3E}">
        <p14:creationId xmlns:p14="http://schemas.microsoft.com/office/powerpoint/2010/main" val="317175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B07793-BA55-114B-916D-BC6E298FDF26}" type="slidenum">
              <a:rPr lang="en-US"/>
              <a:pPr eaLnBrk="1" hangingPunct="1"/>
              <a:t>26</a:t>
            </a:fld>
            <a:endParaRPr lang="en-US"/>
          </a:p>
        </p:txBody>
      </p:sp>
      <p:sp>
        <p:nvSpPr>
          <p:cNvPr id="24579" name="Rectangle 2"/>
          <p:cNvSpPr>
            <a:spLocks noGrp="1" noRot="1" noChangeAspect="1" noChangeArrowheads="1" noTextEdit="1"/>
          </p:cNvSpPr>
          <p:nvPr>
            <p:ph type="sldImg"/>
          </p:nvPr>
        </p:nvSpPr>
        <p:spPr>
          <a:xfrm>
            <a:off x="1508125" y="685488"/>
            <a:ext cx="3613150" cy="2667000"/>
          </a:xfrm>
          <a:solidFill>
            <a:srgbClr val="FFFFFF"/>
          </a:solidFill>
          <a:ln/>
        </p:spPr>
      </p:sp>
      <p:sp>
        <p:nvSpPr>
          <p:cNvPr id="23555" name="Rectangle 3"/>
          <p:cNvSpPr>
            <a:spLocks noGrp="1" noChangeArrowheads="1"/>
          </p:cNvSpPr>
          <p:nvPr>
            <p:ph type="body" idx="1"/>
          </p:nvPr>
        </p:nvSpPr>
        <p:spPr>
          <a:xfrm>
            <a:off x="533400" y="3582024"/>
            <a:ext cx="5791200" cy="5104464"/>
          </a:xfrm>
          <a:solidFill>
            <a:srgbClr val="FFFFFF"/>
          </a:solidFill>
          <a:ln>
            <a:solidFill>
              <a:srgbClr val="000000"/>
            </a:solidFill>
            <a:miter lim="800000"/>
            <a:headEnd/>
            <a:tailEnd/>
          </a:ln>
        </p:spPr>
        <p:txBody>
          <a:bodyPr/>
          <a:lstStyle/>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a:p>
            <a:pPr eaLnBrk="1" hangingPunct="1">
              <a:defRPr/>
            </a:pPr>
            <a:r>
              <a:rPr lang="en-US" sz="1800" smtClean="0">
                <a:cs typeface="+mn-cs"/>
              </a:rPr>
              <a:t>(CLICK)</a:t>
            </a:r>
          </a:p>
        </p:txBody>
      </p:sp>
      <p:sp>
        <p:nvSpPr>
          <p:cNvPr id="24581"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Foundation Series III                Vipashyana Meditation</a:t>
            </a:r>
          </a:p>
        </p:txBody>
      </p:sp>
    </p:spTree>
    <p:extLst>
      <p:ext uri="{BB962C8B-B14F-4D97-AF65-F5344CB8AC3E}">
        <p14:creationId xmlns:p14="http://schemas.microsoft.com/office/powerpoint/2010/main" val="406486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A31B04-8F3A-734D-9F3E-45AF53CFC7C5}" type="slidenum">
              <a:rPr lang="en-US"/>
              <a:pPr eaLnBrk="1" hangingPunct="1"/>
              <a:t>27</a:t>
            </a:fld>
            <a:endParaRPr lang="en-US"/>
          </a:p>
        </p:txBody>
      </p:sp>
      <p:sp>
        <p:nvSpPr>
          <p:cNvPr id="25603" name="Rectangle 2"/>
          <p:cNvSpPr>
            <a:spLocks noGrp="1" noRot="1" noChangeAspect="1" noChangeArrowheads="1" noTextEdit="1"/>
          </p:cNvSpPr>
          <p:nvPr>
            <p:ph type="sldImg"/>
          </p:nvPr>
        </p:nvSpPr>
        <p:spPr>
          <a:xfrm>
            <a:off x="1508125" y="685488"/>
            <a:ext cx="3614738" cy="2667000"/>
          </a:xfrm>
          <a:ln/>
        </p:spPr>
      </p:sp>
      <p:sp>
        <p:nvSpPr>
          <p:cNvPr id="19459" name="Rectangle 3"/>
          <p:cNvSpPr>
            <a:spLocks noGrp="1" noChangeArrowheads="1"/>
          </p:cNvSpPr>
          <p:nvPr>
            <p:ph type="body" idx="1"/>
          </p:nvPr>
        </p:nvSpPr>
        <p:spPr>
          <a:xfrm>
            <a:off x="533400" y="3582024"/>
            <a:ext cx="5791200" cy="5104464"/>
          </a:xfrm>
        </p:spPr>
        <p:txBody>
          <a:bodyPr/>
          <a:lstStyle/>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a:p>
            <a:pPr eaLnBrk="1" hangingPunct="1">
              <a:defRPr/>
            </a:pPr>
            <a:r>
              <a:rPr lang="en-US" sz="1800" smtClean="0">
                <a:cs typeface="+mn-cs"/>
              </a:rPr>
              <a:t>(CLICK)</a:t>
            </a:r>
          </a:p>
        </p:txBody>
      </p:sp>
      <p:sp>
        <p:nvSpPr>
          <p:cNvPr id="25605"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Foundation Series III                Vipashyana Meditation</a:t>
            </a:r>
          </a:p>
        </p:txBody>
      </p:sp>
    </p:spTree>
    <p:extLst>
      <p:ext uri="{BB962C8B-B14F-4D97-AF65-F5344CB8AC3E}">
        <p14:creationId xmlns:p14="http://schemas.microsoft.com/office/powerpoint/2010/main" val="373373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7F208E-6000-5E4A-9258-284BCF398B64}" type="slidenum">
              <a:rPr lang="en-US"/>
              <a:pPr eaLnBrk="1" hangingPunct="1"/>
              <a:t>31</a:t>
            </a:fld>
            <a:endParaRPr lang="en-US"/>
          </a:p>
        </p:txBody>
      </p:sp>
      <p:sp>
        <p:nvSpPr>
          <p:cNvPr id="27651" name="Rectangle 2"/>
          <p:cNvSpPr>
            <a:spLocks noGrp="1" noRot="1" noChangeAspect="1" noChangeArrowheads="1" noTextEdit="1"/>
          </p:cNvSpPr>
          <p:nvPr>
            <p:ph type="sldImg"/>
          </p:nvPr>
        </p:nvSpPr>
        <p:spPr>
          <a:xfrm>
            <a:off x="1508125" y="685488"/>
            <a:ext cx="3614738" cy="2667000"/>
          </a:xfrm>
          <a:ln/>
        </p:spPr>
      </p:sp>
      <p:sp>
        <p:nvSpPr>
          <p:cNvPr id="14339" name="Rectangle 3"/>
          <p:cNvSpPr>
            <a:spLocks noGrp="1" noChangeArrowheads="1"/>
          </p:cNvSpPr>
          <p:nvPr>
            <p:ph type="body" idx="1"/>
          </p:nvPr>
        </p:nvSpPr>
        <p:spPr>
          <a:xfrm>
            <a:off x="533400" y="3582024"/>
            <a:ext cx="5791200" cy="5104464"/>
          </a:xfrm>
        </p:spPr>
        <p:txBody>
          <a:bodyPr/>
          <a:lstStyle/>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a:p>
            <a:pPr eaLnBrk="1" hangingPunct="1">
              <a:defRPr/>
            </a:pPr>
            <a:r>
              <a:rPr lang="en-US" sz="1800" smtClean="0">
                <a:cs typeface="+mn-cs"/>
              </a:rPr>
              <a:t>(CLICK)</a:t>
            </a:r>
          </a:p>
        </p:txBody>
      </p:sp>
      <p:sp>
        <p:nvSpPr>
          <p:cNvPr id="27653"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Foundation Series III                Vipashyana Meditation</a:t>
            </a:r>
          </a:p>
        </p:txBody>
      </p:sp>
    </p:spTree>
    <p:extLst>
      <p:ext uri="{BB962C8B-B14F-4D97-AF65-F5344CB8AC3E}">
        <p14:creationId xmlns:p14="http://schemas.microsoft.com/office/powerpoint/2010/main" val="300715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4784B-103C-7B4F-A816-7E76B8E4CD4B}" type="slidenum">
              <a:rPr lang="en-US"/>
              <a:pPr/>
              <a:t>32</a:t>
            </a:fld>
            <a:endParaRPr lang="en-US"/>
          </a:p>
        </p:txBody>
      </p:sp>
      <p:sp>
        <p:nvSpPr>
          <p:cNvPr id="50178"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356930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3EF45-8FEC-E042-BE08-F4AF1037BB3B}" type="slidenum">
              <a:rPr lang="en-US"/>
              <a:pPr/>
              <a:t>33</a:t>
            </a:fld>
            <a:endParaRPr lang="en-US"/>
          </a:p>
        </p:txBody>
      </p:sp>
      <p:sp>
        <p:nvSpPr>
          <p:cNvPr id="7170" name="Rectangle 2"/>
          <p:cNvSpPr>
            <a:spLocks noGrp="1" noRot="1" noChangeAspect="1" noChangeArrowheads="1"/>
          </p:cNvSpPr>
          <p:nvPr>
            <p:ph type="sldImg"/>
          </p:nvPr>
        </p:nvSpPr>
        <p:spPr bwMode="auto">
          <a:xfrm>
            <a:off x="1206500" y="381000"/>
            <a:ext cx="4064000" cy="3048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7171"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pPr>
              <a:spcAft>
                <a:spcPct val="100000"/>
              </a:spcAft>
              <a:buFontTx/>
              <a:buChar char="•"/>
            </a:pPr>
            <a:r>
              <a:rPr lang="en-US" sz="1800">
                <a:latin typeface="Arial" charset="0"/>
              </a:rPr>
              <a:t> </a:t>
            </a:r>
            <a:r>
              <a:rPr lang="en-US" sz="2000">
                <a:latin typeface="Arial" charset="0"/>
              </a:rPr>
              <a:t>Trainer also needs proper attitude for training elephant. </a:t>
            </a:r>
          </a:p>
          <a:p>
            <a:pPr>
              <a:spcAft>
                <a:spcPct val="100000"/>
              </a:spcAft>
              <a:buFontTx/>
              <a:buChar char="•"/>
            </a:pPr>
            <a:endParaRPr lang="en-US" sz="2000">
              <a:latin typeface="Arial" charset="0"/>
            </a:endParaRPr>
          </a:p>
          <a:p>
            <a:pPr>
              <a:spcAft>
                <a:spcPct val="100000"/>
              </a:spcAft>
            </a:pPr>
            <a:r>
              <a:rPr lang="en-US" sz="2000">
                <a:latin typeface="Arial" charset="0"/>
              </a:rPr>
              <a:t>(CLICK)</a:t>
            </a:r>
          </a:p>
          <a:p>
            <a:endParaRPr lang="en-US" sz="2000">
              <a:latin typeface="Arial" charset="0"/>
            </a:endParaRPr>
          </a:p>
        </p:txBody>
      </p:sp>
    </p:spTree>
    <p:extLst>
      <p:ext uri="{BB962C8B-B14F-4D97-AF65-F5344CB8AC3E}">
        <p14:creationId xmlns:p14="http://schemas.microsoft.com/office/powerpoint/2010/main" val="368304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E037D1D-C8B6-9141-999D-AC186D9B1848}" type="slidenum">
              <a:rPr lang="en-US">
                <a:latin typeface="Calibri" charset="0"/>
              </a:rPr>
              <a:pPr eaLnBrk="1" hangingPunct="1"/>
              <a:t>6</a:t>
            </a:fld>
            <a:endParaRPr lang="en-US">
              <a:latin typeface="Calibri" charset="0"/>
            </a:endParaRPr>
          </a:p>
        </p:txBody>
      </p:sp>
      <p:sp>
        <p:nvSpPr>
          <p:cNvPr id="3379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Calibri" charset="0"/>
              </a:rPr>
              <a:t>The Four Immeasurables</a:t>
            </a:r>
          </a:p>
        </p:txBody>
      </p:sp>
    </p:spTree>
    <p:extLst>
      <p:ext uri="{BB962C8B-B14F-4D97-AF65-F5344CB8AC3E}">
        <p14:creationId xmlns:p14="http://schemas.microsoft.com/office/powerpoint/2010/main" val="322887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B619A-E402-DE45-BA60-CF5B526DE488}" type="slidenum">
              <a:rPr lang="en-US"/>
              <a:pPr/>
              <a:t>34</a:t>
            </a:fld>
            <a:endParaRPr lang="en-US"/>
          </a:p>
        </p:txBody>
      </p:sp>
      <p:sp>
        <p:nvSpPr>
          <p:cNvPr id="9218"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219"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327471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87D6C-074D-4B4F-8E33-0AECF01B4F0F}" type="slidenum">
              <a:rPr lang="en-US"/>
              <a:pPr/>
              <a:t>35</a:t>
            </a:fld>
            <a:endParaRPr lang="en-US"/>
          </a:p>
        </p:txBody>
      </p:sp>
      <p:sp>
        <p:nvSpPr>
          <p:cNvPr id="11266"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267"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161198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0341-FFC9-0340-B49F-819C7C977949}" type="slidenum">
              <a:rPr lang="en-US"/>
              <a:pPr/>
              <a:t>14</a:t>
            </a:fld>
            <a:endParaRPr lang="en-US"/>
          </a:p>
        </p:txBody>
      </p:sp>
      <p:sp>
        <p:nvSpPr>
          <p:cNvPr id="23554"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270493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11C08-350F-9E4E-86E7-6BD07F2AAC99}" type="slidenum">
              <a:rPr lang="en-US"/>
              <a:pPr/>
              <a:t>15</a:t>
            </a:fld>
            <a:endParaRPr lang="en-US"/>
          </a:p>
        </p:txBody>
      </p:sp>
      <p:sp>
        <p:nvSpPr>
          <p:cNvPr id="25602"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6979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0D2D2-0E0D-D744-BA91-E4966A8B6AC3}" type="slidenum">
              <a:rPr lang="en-US"/>
              <a:pPr/>
              <a:t>16</a:t>
            </a:fld>
            <a:endParaRPr lang="en-US"/>
          </a:p>
        </p:txBody>
      </p:sp>
      <p:sp>
        <p:nvSpPr>
          <p:cNvPr id="57346" name="Rectangle 2"/>
          <p:cNvSpPr>
            <a:spLocks noGrp="1" noRot="1" noChangeAspect="1" noChangeArrowheads="1"/>
          </p:cNvSpPr>
          <p:nvPr>
            <p:ph type="sldImg"/>
          </p:nvPr>
        </p:nvSpPr>
        <p:spPr bwMode="auto">
          <a:xfrm>
            <a:off x="1866900" y="457200"/>
            <a:ext cx="3251200" cy="24384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xfrm>
            <a:off x="838200" y="3124200"/>
            <a:ext cx="5334000" cy="5638800"/>
          </a:xfrm>
          <a:prstGeom prst="rect">
            <a:avLst/>
          </a:prstGeom>
          <a:solidFill>
            <a:srgbClr val="FFFFFF"/>
          </a:solidFill>
          <a:ln>
            <a:solidFill>
              <a:srgbClr val="000000"/>
            </a:solidFill>
            <a:miter lim="800000"/>
            <a:headEnd/>
            <a:tailEnd/>
          </a:ln>
        </p:spPr>
        <p:txBody>
          <a:bodyPr/>
          <a:lstStyle/>
          <a:p>
            <a:pPr>
              <a:buFontTx/>
              <a:buChar char="•"/>
            </a:pPr>
            <a:r>
              <a:rPr lang="en-US" sz="1800">
                <a:latin typeface="Arial" charset="0"/>
              </a:rPr>
              <a:t> Hypothalamus controls the fight or flight response. </a:t>
            </a:r>
          </a:p>
          <a:p>
            <a:pPr>
              <a:buFontTx/>
              <a:buChar char="•"/>
            </a:pPr>
            <a:r>
              <a:rPr lang="en-US" sz="1800">
                <a:latin typeface="Arial" charset="0"/>
              </a:rPr>
              <a:t> This response did have evolutionary significance.</a:t>
            </a:r>
          </a:p>
          <a:p>
            <a:pPr>
              <a:buFontTx/>
              <a:buChar char="•"/>
            </a:pPr>
            <a:r>
              <a:rPr lang="en-US" sz="1800">
                <a:latin typeface="Arial" charset="0"/>
              </a:rPr>
              <a:t> The sympathetic nervous system becomes highly active. </a:t>
            </a:r>
          </a:p>
          <a:p>
            <a:pPr>
              <a:buFontTx/>
              <a:buChar char="•"/>
            </a:pPr>
            <a:r>
              <a:rPr lang="en-US" sz="1800">
                <a:latin typeface="Arial" charset="0"/>
              </a:rPr>
              <a:t> Part of the involuntary nervous system. </a:t>
            </a:r>
          </a:p>
          <a:p>
            <a:pPr>
              <a:buFontTx/>
              <a:buChar char="•"/>
            </a:pPr>
            <a:r>
              <a:rPr lang="en-US" sz="1800">
                <a:latin typeface="Arial" charset="0"/>
              </a:rPr>
              <a:t> The involuntary, or autonomic, nervous system deals with the everyday bodily functions </a:t>
            </a:r>
          </a:p>
          <a:p>
            <a:pPr lvl="1">
              <a:buFontTx/>
              <a:buChar char="•"/>
            </a:pPr>
            <a:r>
              <a:rPr lang="en-US" sz="1800">
                <a:latin typeface="Arial" charset="0"/>
              </a:rPr>
              <a:t> Normally do not come into consciousness,</a:t>
            </a:r>
          </a:p>
          <a:p>
            <a:pPr lvl="1">
              <a:buFontTx/>
              <a:buChar char="•"/>
            </a:pPr>
            <a:r>
              <a:rPr lang="en-US" sz="1800">
                <a:latin typeface="Arial" charset="0"/>
              </a:rPr>
              <a:t> Maintenance of heartbeat and blood pressure, regular breathing, and digestion. </a:t>
            </a:r>
          </a:p>
          <a:p>
            <a:pPr>
              <a:buFontTx/>
              <a:buChar char="•"/>
            </a:pPr>
            <a:r>
              <a:rPr lang="en-US" sz="1800">
                <a:latin typeface="Arial" charset="0"/>
              </a:rPr>
              <a:t> The body secretes adrenalin and noradrenalin. These hormones and their related substances bring about the physiologic changes in the body. </a:t>
            </a:r>
          </a:p>
          <a:p>
            <a:pPr>
              <a:buFontTx/>
              <a:buChar char="•"/>
            </a:pPr>
            <a:endParaRPr lang="en-US" sz="1800">
              <a:latin typeface="Arial" charset="0"/>
            </a:endParaRPr>
          </a:p>
          <a:p>
            <a:r>
              <a:rPr lang="en-US" sz="1800">
                <a:latin typeface="Arial" charset="0"/>
              </a:rPr>
              <a:t>(CLICK)</a:t>
            </a:r>
          </a:p>
          <a:p>
            <a:pPr>
              <a:buFontTx/>
              <a:buChar char="•"/>
            </a:pPr>
            <a:endParaRPr lang="en-US" sz="1800"/>
          </a:p>
        </p:txBody>
      </p:sp>
    </p:spTree>
    <p:extLst>
      <p:ext uri="{BB962C8B-B14F-4D97-AF65-F5344CB8AC3E}">
        <p14:creationId xmlns:p14="http://schemas.microsoft.com/office/powerpoint/2010/main" val="63184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5EA6E-5DD5-E54C-BECA-EEEFF1AED68B}" type="slidenum">
              <a:rPr lang="en-US"/>
              <a:pPr/>
              <a:t>17</a:t>
            </a:fld>
            <a:endParaRPr lang="en-US"/>
          </a:p>
        </p:txBody>
      </p:sp>
      <p:sp>
        <p:nvSpPr>
          <p:cNvPr id="35842"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5843"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216340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F355F-AE98-4B42-85EE-2ECE3F2718C1}" type="slidenum">
              <a:rPr lang="en-US"/>
              <a:pPr/>
              <a:t>18</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206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98AD3-91F0-F04E-97B2-CDB6E8066215}" type="slidenum">
              <a:rPr lang="en-US"/>
              <a:pPr/>
              <a:t>19</a:t>
            </a:fld>
            <a:endParaRPr lang="en-US"/>
          </a:p>
        </p:txBody>
      </p:sp>
      <p:sp>
        <p:nvSpPr>
          <p:cNvPr id="29698"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97159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85CFF-BCBE-5B43-99A2-15534C40DE33}" type="slidenum">
              <a:rPr lang="en-US"/>
              <a:pPr/>
              <a:t>20</a:t>
            </a:fld>
            <a:endParaRPr lang="en-US"/>
          </a:p>
        </p:txBody>
      </p:sp>
      <p:sp>
        <p:nvSpPr>
          <p:cNvPr id="37890" name="Rectangle 2"/>
          <p:cNvSpPr>
            <a:spLocks noGrp="1" noRot="1" noChangeAspect="1" noChangeArrowheads="1"/>
          </p:cNvSpPr>
          <p:nvPr>
            <p:ph type="sldImg"/>
          </p:nvPr>
        </p:nvSpPr>
        <p:spPr bwMode="auto">
          <a:xfrm>
            <a:off x="1536700" y="685800"/>
            <a:ext cx="3556000" cy="2667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bwMode="auto">
          <a:xfrm>
            <a:off x="533400" y="3581400"/>
            <a:ext cx="5791200" cy="5105400"/>
          </a:xfrm>
          <a:prstGeom prst="rect">
            <a:avLst/>
          </a:prstGeom>
          <a:solidFill>
            <a:srgbClr val="FFFFFF"/>
          </a:solidFill>
          <a:ln>
            <a:solidFill>
              <a:srgbClr val="000000"/>
            </a:solidFill>
            <a:miter lim="800000"/>
            <a:headEnd/>
            <a:tailEnd/>
          </a:ln>
        </p:spPr>
        <p:txBody>
          <a:bodyPr/>
          <a:lstStyle/>
          <a:p>
            <a:endParaRPr lang="en-US"/>
          </a:p>
          <a:p>
            <a:endParaRPr lang="en-US"/>
          </a:p>
          <a:p>
            <a:endParaRPr lang="en-US"/>
          </a:p>
          <a:p>
            <a:r>
              <a:rPr lang="en-US" sz="1800">
                <a:latin typeface="Arial" charset="0"/>
              </a:rPr>
              <a:t>(CLICK)</a:t>
            </a:r>
          </a:p>
        </p:txBody>
      </p:sp>
    </p:spTree>
    <p:extLst>
      <p:ext uri="{BB962C8B-B14F-4D97-AF65-F5344CB8AC3E}">
        <p14:creationId xmlns:p14="http://schemas.microsoft.com/office/powerpoint/2010/main" val="29720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B2C941D-6561-7649-A19B-1F2C9F6F75FD}"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C941D-6561-7649-A19B-1F2C9F6F75FD}"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F66F-85EE-3440-82F6-2AF6DE7442E2}" type="slidenum">
              <a:rPr lang="en-US" smtClean="0"/>
              <a:t>‹nº›</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B2C941D-6561-7649-A19B-1F2C9F6F75FD}"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B2C941D-6561-7649-A19B-1F2C9F6F75FD}"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9B6110A-065D-9240-BD96-EFB35A515CA1}" type="slidenum">
              <a:rPr lang="en-US"/>
              <a:pPr/>
              <a:t>‹nº›</a:t>
            </a:fld>
            <a:endParaRPr lang="en-US"/>
          </a:p>
        </p:txBody>
      </p:sp>
    </p:spTree>
    <p:extLst>
      <p:ext uri="{BB962C8B-B14F-4D97-AF65-F5344CB8AC3E}">
        <p14:creationId xmlns:p14="http://schemas.microsoft.com/office/powerpoint/2010/main" val="424744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42F7731-6FDC-7642-987B-CD05CD70B35E}" type="slidenum">
              <a:rPr lang="en-US"/>
              <a:pPr/>
              <a:t>‹nº›</a:t>
            </a:fld>
            <a:endParaRPr lang="en-US"/>
          </a:p>
        </p:txBody>
      </p:sp>
    </p:spTree>
    <p:extLst>
      <p:ext uri="{BB962C8B-B14F-4D97-AF65-F5344CB8AC3E}">
        <p14:creationId xmlns:p14="http://schemas.microsoft.com/office/powerpoint/2010/main" val="149359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B2C941D-6561-7649-A19B-1F2C9F6F75FD}"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B2C941D-6561-7649-A19B-1F2C9F6F75FD}"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F66F-85EE-3440-82F6-2AF6DE7442E2}" type="slidenum">
              <a:rPr lang="en-US" smtClean="0"/>
              <a:t>‹nº›</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C941D-6561-7649-A19B-1F2C9F6F75FD}"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B2C941D-6561-7649-A19B-1F2C9F6F75FD}"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B2C941D-6561-7649-A19B-1F2C9F6F75FD}"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B2C941D-6561-7649-A19B-1F2C9F6F75FD}"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C941D-6561-7649-A19B-1F2C9F6F75FD}"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C941D-6561-7649-A19B-1F2C9F6F75FD}"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F66F-85EE-3440-82F6-2AF6DE7442E2}"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FB2C941D-6561-7649-A19B-1F2C9F6F75FD}" type="datetimeFigureOut">
              <a:rPr lang="en-US" smtClean="0"/>
              <a:t>5/12/2014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AF8F66F-85EE-3440-82F6-2AF6DE7442E2}"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40000"/>
                <a:satMod val="400000"/>
              </a:schemeClr>
              <a:schemeClr val="bg2">
                <a:tint val="10000"/>
                <a:satMod val="200000"/>
              </a:schemeClr>
            </a:duotone>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727" y="1405657"/>
            <a:ext cx="8937273" cy="2225190"/>
          </a:xfrm>
        </p:spPr>
        <p:txBody>
          <a:bodyPr>
            <a:normAutofit/>
          </a:bodyPr>
          <a:lstStyle/>
          <a:p>
            <a:r>
              <a:rPr lang="en-US" sz="4400" dirty="0"/>
              <a:t>Foundations for Compassion: </a:t>
            </a:r>
            <a:r>
              <a:rPr lang="en-US" sz="4400" dirty="0" err="1"/>
              <a:t>Attentional</a:t>
            </a:r>
            <a:r>
              <a:rPr lang="en-US" sz="4400" dirty="0"/>
              <a:t> Stability and Resting the Mind in its Natural </a:t>
            </a:r>
            <a:r>
              <a:rPr lang="en-US" sz="4400" dirty="0" smtClean="0"/>
              <a:t>State</a:t>
            </a:r>
            <a:endParaRPr lang="en-US" sz="4800" dirty="0"/>
          </a:p>
        </p:txBody>
      </p:sp>
      <p:sp>
        <p:nvSpPr>
          <p:cNvPr id="3" name="Subtitle 2"/>
          <p:cNvSpPr>
            <a:spLocks noGrp="1"/>
          </p:cNvSpPr>
          <p:nvPr>
            <p:ph type="subTitle" idx="1"/>
          </p:nvPr>
        </p:nvSpPr>
        <p:spPr>
          <a:xfrm>
            <a:off x="1207786" y="4891741"/>
            <a:ext cx="7308975" cy="1752600"/>
          </a:xfrm>
        </p:spPr>
        <p:txBody>
          <a:bodyPr>
            <a:normAutofit/>
          </a:bodyPr>
          <a:lstStyle/>
          <a:p>
            <a:pPr defTabSz="914400">
              <a:lnSpc>
                <a:spcPct val="80000"/>
              </a:lnSpc>
              <a:spcBef>
                <a:spcPts val="2000"/>
              </a:spcBef>
              <a:buClr>
                <a:srgbClr val="6FB7D7"/>
              </a:buClr>
              <a:buSzPct val="110000"/>
            </a:pPr>
            <a:r>
              <a:rPr lang="en-US" sz="1800" dirty="0" err="1" smtClean="0">
                <a:solidFill>
                  <a:schemeClr val="tx1"/>
                </a:solidFill>
              </a:rPr>
              <a:t>Geshe</a:t>
            </a:r>
            <a:r>
              <a:rPr lang="en-US" sz="1800" dirty="0" smtClean="0">
                <a:solidFill>
                  <a:schemeClr val="tx1"/>
                </a:solidFill>
              </a:rPr>
              <a:t> </a:t>
            </a:r>
            <a:r>
              <a:rPr lang="en-US" sz="1800" dirty="0" err="1" smtClean="0">
                <a:solidFill>
                  <a:schemeClr val="tx1"/>
                </a:solidFill>
              </a:rPr>
              <a:t>Lobsang</a:t>
            </a:r>
            <a:r>
              <a:rPr lang="en-US" sz="1800" dirty="0" smtClean="0">
                <a:solidFill>
                  <a:schemeClr val="tx1"/>
                </a:solidFill>
              </a:rPr>
              <a:t> Tenzin </a:t>
            </a:r>
            <a:r>
              <a:rPr lang="en-US" sz="1800" dirty="0" err="1" smtClean="0">
                <a:solidFill>
                  <a:schemeClr val="tx1"/>
                </a:solidFill>
              </a:rPr>
              <a:t>Negi</a:t>
            </a:r>
            <a:r>
              <a:rPr lang="en-US" sz="1800" dirty="0" smtClean="0">
                <a:solidFill>
                  <a:schemeClr val="tx1"/>
                </a:solidFill>
              </a:rPr>
              <a:t>, Ph.D.</a:t>
            </a:r>
            <a:br>
              <a:rPr lang="en-US" sz="1800" dirty="0" smtClean="0">
                <a:solidFill>
                  <a:schemeClr val="tx1"/>
                </a:solidFill>
              </a:rPr>
            </a:br>
            <a:r>
              <a:rPr lang="en-US" sz="1800" dirty="0" smtClean="0">
                <a:solidFill>
                  <a:schemeClr val="tx1"/>
                </a:solidFill>
              </a:rPr>
              <a:t>Director, Emory-Tibet Science Initiative</a:t>
            </a:r>
            <a:br>
              <a:rPr lang="en-US" sz="1800" dirty="0" smtClean="0">
                <a:solidFill>
                  <a:schemeClr val="tx1"/>
                </a:solidFill>
              </a:rPr>
            </a:br>
            <a:r>
              <a:rPr lang="en-US" sz="1800" dirty="0" smtClean="0">
                <a:solidFill>
                  <a:schemeClr val="tx1"/>
                </a:solidFill>
              </a:rPr>
              <a:t>Spiritual Director, </a:t>
            </a:r>
            <a:r>
              <a:rPr lang="en-US" sz="1800" dirty="0" err="1" smtClean="0">
                <a:solidFill>
                  <a:schemeClr val="tx1"/>
                </a:solidFill>
              </a:rPr>
              <a:t>Drepung</a:t>
            </a:r>
            <a:r>
              <a:rPr lang="en-US" sz="1800" dirty="0" smtClean="0">
                <a:solidFill>
                  <a:schemeClr val="tx1"/>
                </a:solidFill>
              </a:rPr>
              <a:t> </a:t>
            </a:r>
            <a:r>
              <a:rPr lang="en-US" sz="1800" dirty="0" err="1" smtClean="0">
                <a:solidFill>
                  <a:schemeClr val="tx1"/>
                </a:solidFill>
              </a:rPr>
              <a:t>Loseling</a:t>
            </a:r>
            <a:r>
              <a:rPr lang="en-US" sz="1800" dirty="0" smtClean="0">
                <a:solidFill>
                  <a:schemeClr val="tx1"/>
                </a:solidFill>
              </a:rPr>
              <a:t> Monastery, Atlanta</a:t>
            </a:r>
          </a:p>
          <a:p>
            <a:pPr>
              <a:buClr>
                <a:srgbClr val="6FB7D7"/>
              </a:buClr>
            </a:pPr>
            <a:endParaRPr lang="en-US" sz="2000" dirty="0" smtClean="0">
              <a:solidFill>
                <a:schemeClr val="tx1"/>
              </a:solidFill>
              <a:ea typeface="ＭＳ Ｐゴシック" charset="0"/>
              <a:cs typeface="Arial" charset="0"/>
            </a:endParaRPr>
          </a:p>
          <a:p>
            <a:endParaRPr lang="en-US" sz="2000" dirty="0"/>
          </a:p>
        </p:txBody>
      </p:sp>
      <p:sp>
        <p:nvSpPr>
          <p:cNvPr id="4" name="TextBox 3"/>
          <p:cNvSpPr txBox="1"/>
          <p:nvPr/>
        </p:nvSpPr>
        <p:spPr>
          <a:xfrm>
            <a:off x="473153" y="3695244"/>
            <a:ext cx="8242830" cy="830997"/>
          </a:xfrm>
          <a:prstGeom prst="rect">
            <a:avLst/>
          </a:prstGeom>
          <a:noFill/>
        </p:spPr>
        <p:txBody>
          <a:bodyPr wrap="square" rtlCol="0">
            <a:spAutoFit/>
          </a:bodyPr>
          <a:lstStyle/>
          <a:p>
            <a:pPr algn="ctr"/>
            <a:r>
              <a:rPr lang="en-US" sz="2400" dirty="0" smtClean="0"/>
              <a:t>Retreat by </a:t>
            </a:r>
            <a:r>
              <a:rPr lang="en-US" sz="2400" dirty="0" err="1" smtClean="0"/>
              <a:t>Palas</a:t>
            </a:r>
            <a:r>
              <a:rPr lang="en-US" sz="2400" dirty="0" smtClean="0"/>
              <a:t> Athena</a:t>
            </a:r>
          </a:p>
          <a:p>
            <a:pPr algn="ctr"/>
            <a:r>
              <a:rPr lang="en-US" sz="2400" dirty="0" smtClean="0"/>
              <a:t>May 9-11, 2014</a:t>
            </a:r>
          </a:p>
        </p:txBody>
      </p:sp>
    </p:spTree>
    <p:extLst>
      <p:ext uri="{BB962C8B-B14F-4D97-AF65-F5344CB8AC3E}">
        <p14:creationId xmlns:p14="http://schemas.microsoft.com/office/powerpoint/2010/main" val="2670034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305800" cy="1336675"/>
          </a:xfrm>
        </p:spPr>
        <p:txBody>
          <a:bodyPr rtlCol="0">
            <a:normAutofit fontScale="90000"/>
          </a:bodyPr>
          <a:lstStyle/>
          <a:p>
            <a:pPr lvl="1" fontAlgn="auto">
              <a:spcBef>
                <a:spcPts val="1200"/>
              </a:spcBef>
              <a:spcAft>
                <a:spcPts val="1200"/>
              </a:spcAft>
              <a:defRPr/>
            </a:pPr>
            <a:r>
              <a:rPr lang="en-US" sz="4000" dirty="0" smtClean="0">
                <a:solidFill>
                  <a:schemeClr val="tx1"/>
                </a:solidFill>
                <a:ea typeface="+mj-ea"/>
              </a:rPr>
              <a:t>Methods for developing Compassion:</a:t>
            </a:r>
            <a:br>
              <a:rPr lang="en-US" sz="4000" dirty="0" smtClean="0">
                <a:solidFill>
                  <a:schemeClr val="tx1"/>
                </a:solidFill>
                <a:ea typeface="+mj-ea"/>
              </a:rPr>
            </a:br>
            <a:r>
              <a:rPr lang="en-US" sz="3000" dirty="0" smtClean="0">
                <a:solidFill>
                  <a:schemeClr val="tx1"/>
                </a:solidFill>
                <a:latin typeface="Arial" charset="0"/>
                <a:cs typeface="Arial" charset="0"/>
              </a:rPr>
              <a:t>A </a:t>
            </a:r>
            <a:r>
              <a:rPr lang="en-US" sz="3000" dirty="0">
                <a:solidFill>
                  <a:schemeClr val="tx1"/>
                </a:solidFill>
                <a:latin typeface="Arial" charset="0"/>
                <a:cs typeface="Arial" charset="0"/>
              </a:rPr>
              <a:t>standard Buddhist framework for developing positive </a:t>
            </a:r>
            <a:r>
              <a:rPr lang="en-US" sz="3000" dirty="0" smtClean="0">
                <a:solidFill>
                  <a:schemeClr val="tx1"/>
                </a:solidFill>
                <a:latin typeface="Arial" charset="0"/>
                <a:cs typeface="Arial" charset="0"/>
              </a:rPr>
              <a:t>emotions</a:t>
            </a:r>
            <a:endParaRPr lang="en-US" sz="3000" dirty="0">
              <a:solidFill>
                <a:schemeClr val="tx1"/>
              </a:solidFill>
              <a:ea typeface="+mj-ea"/>
            </a:endParaRPr>
          </a:p>
        </p:txBody>
      </p:sp>
      <p:sp>
        <p:nvSpPr>
          <p:cNvPr id="6" name="Content Placeholder 4"/>
          <p:cNvSpPr>
            <a:spLocks noGrp="1"/>
          </p:cNvSpPr>
          <p:nvPr>
            <p:ph idx="1"/>
          </p:nvPr>
        </p:nvSpPr>
        <p:spPr>
          <a:xfrm>
            <a:off x="457200" y="2336800"/>
            <a:ext cx="5610225" cy="4749800"/>
          </a:xfrm>
        </p:spPr>
        <p:txBody>
          <a:bodyPr rtlCol="0">
            <a:normAutofit/>
          </a:bodyPr>
          <a:lstStyle/>
          <a:p>
            <a:pPr fontAlgn="auto">
              <a:spcAft>
                <a:spcPts val="0"/>
              </a:spcAft>
              <a:buClr>
                <a:schemeClr val="accent1">
                  <a:lumMod val="60000"/>
                  <a:lumOff val="40000"/>
                </a:schemeClr>
              </a:buClr>
              <a:buFont typeface="Wingdings 2" pitchFamily="18" charset="2"/>
              <a:buChar char=""/>
              <a:defRPr/>
            </a:pPr>
            <a:r>
              <a:rPr lang="en-US" dirty="0" smtClean="0">
                <a:solidFill>
                  <a:schemeClr val="tx1"/>
                </a:solidFill>
                <a:ea typeface="+mn-ea"/>
              </a:rPr>
              <a:t>By fine-tuning our understanding or </a:t>
            </a:r>
            <a:r>
              <a:rPr lang="en-US" i="1" dirty="0" smtClean="0">
                <a:solidFill>
                  <a:schemeClr val="tx1"/>
                </a:solidFill>
                <a:ea typeface="+mn-ea"/>
              </a:rPr>
              <a:t>view</a:t>
            </a:r>
            <a:r>
              <a:rPr lang="en-US" dirty="0" smtClean="0">
                <a:solidFill>
                  <a:schemeClr val="tx1"/>
                </a:solidFill>
                <a:ea typeface="+mn-ea"/>
              </a:rPr>
              <a:t> to better accord with reality, we can alter our affective and </a:t>
            </a:r>
            <a:r>
              <a:rPr lang="en-US" i="1" dirty="0" smtClean="0">
                <a:solidFill>
                  <a:schemeClr val="tx1"/>
                </a:solidFill>
                <a:ea typeface="+mn-ea"/>
              </a:rPr>
              <a:t>behavioral responses</a:t>
            </a:r>
            <a:r>
              <a:rPr lang="en-US" dirty="0" smtClean="0">
                <a:solidFill>
                  <a:schemeClr val="tx1"/>
                </a:solidFill>
                <a:ea typeface="+mn-ea"/>
              </a:rPr>
              <a:t>.</a:t>
            </a:r>
          </a:p>
          <a:p>
            <a:pPr fontAlgn="auto">
              <a:spcAft>
                <a:spcPts val="0"/>
              </a:spcAft>
              <a:buClr>
                <a:schemeClr val="accent1">
                  <a:lumMod val="60000"/>
                  <a:lumOff val="40000"/>
                </a:schemeClr>
              </a:buClr>
              <a:buFont typeface="Wingdings 2" pitchFamily="18" charset="2"/>
              <a:buChar char=""/>
              <a:defRPr/>
            </a:pPr>
            <a:r>
              <a:rPr lang="en-US" dirty="0" smtClean="0">
                <a:solidFill>
                  <a:schemeClr val="tx1"/>
                </a:solidFill>
                <a:ea typeface="+mn-ea"/>
              </a:rPr>
              <a:t>This new understanding must become deeply engrained through immersive </a:t>
            </a:r>
            <a:r>
              <a:rPr lang="en-US" i="1" dirty="0" smtClean="0">
                <a:solidFill>
                  <a:schemeClr val="tx1"/>
                </a:solidFill>
                <a:ea typeface="+mn-ea"/>
              </a:rPr>
              <a:t>meditative training</a:t>
            </a:r>
            <a:r>
              <a:rPr lang="en-US" dirty="0" smtClean="0">
                <a:solidFill>
                  <a:schemeClr val="tx1"/>
                </a:solidFill>
                <a:ea typeface="+mn-ea"/>
              </a:rPr>
              <a:t>.</a:t>
            </a:r>
          </a:p>
          <a:p>
            <a:pPr lvl="1" fontAlgn="auto">
              <a:spcAft>
                <a:spcPts val="0"/>
              </a:spcAft>
              <a:buClr>
                <a:schemeClr val="accent1">
                  <a:lumMod val="75000"/>
                </a:schemeClr>
              </a:buClr>
              <a:buFont typeface="Wingdings 2" pitchFamily="18" charset="2"/>
              <a:buNone/>
              <a:defRPr/>
            </a:pPr>
            <a:endParaRPr lang="en-US" sz="2800" dirty="0" smtClean="0">
              <a:solidFill>
                <a:srgbClr val="000000"/>
              </a:solidFill>
              <a:effectLst>
                <a:outerShdw blurRad="38100" dist="38100" dir="2700000" algn="tl">
                  <a:srgbClr val="001348"/>
                </a:outerShdw>
              </a:effectLst>
              <a:latin typeface="Calibri"/>
              <a:ea typeface="+mn-ea"/>
              <a:cs typeface="Calibri"/>
            </a:endParaRPr>
          </a:p>
          <a:p>
            <a:pPr lvl="1" fontAlgn="auto">
              <a:spcAft>
                <a:spcPts val="0"/>
              </a:spcAft>
              <a:buClr>
                <a:schemeClr val="accent1">
                  <a:lumMod val="75000"/>
                </a:schemeClr>
              </a:buClr>
              <a:buFont typeface="Wingdings 2" pitchFamily="18" charset="2"/>
              <a:buChar char=""/>
              <a:defRPr/>
            </a:pPr>
            <a:endParaRPr lang="en-US" sz="2400" dirty="0" smtClean="0">
              <a:solidFill>
                <a:schemeClr val="tx1">
                  <a:lumMod val="65000"/>
                  <a:lumOff val="35000"/>
                </a:schemeClr>
              </a:solidFill>
              <a:ea typeface="+mn-ea"/>
            </a:endParaRPr>
          </a:p>
          <a:p>
            <a:pPr fontAlgn="auto">
              <a:spcAft>
                <a:spcPts val="0"/>
              </a:spcAft>
              <a:buClr>
                <a:schemeClr val="accent1">
                  <a:lumMod val="60000"/>
                  <a:lumOff val="40000"/>
                </a:schemeClr>
              </a:buClr>
              <a:buFont typeface="Wingdings 2" pitchFamily="18" charset="2"/>
              <a:buChar char=""/>
              <a:defRPr/>
            </a:pPr>
            <a:endParaRPr lang="en-US" dirty="0">
              <a:solidFill>
                <a:schemeClr val="tx1">
                  <a:lumMod val="65000"/>
                  <a:lumOff val="35000"/>
                </a:schemeClr>
              </a:solidFill>
              <a:ea typeface="+mn-ea"/>
            </a:endParaRPr>
          </a:p>
        </p:txBody>
      </p:sp>
      <p:pic>
        <p:nvPicPr>
          <p:cNvPr id="40963" name="Content Placeholder 5" descr="Trail.jpg"/>
          <p:cNvPicPr>
            <a:picLocks noChangeAspect="1"/>
          </p:cNvPicPr>
          <p:nvPr/>
        </p:nvPicPr>
        <p:blipFill>
          <a:blip r:embed="rId2">
            <a:extLst>
              <a:ext uri="{28A0092B-C50C-407E-A947-70E740481C1C}">
                <a14:useLocalDpi xmlns:a14="http://schemas.microsoft.com/office/drawing/2010/main" val="0"/>
              </a:ext>
            </a:extLst>
          </a:blip>
          <a:srcRect l="15218" r="-78249"/>
          <a:stretch>
            <a:fillRect/>
          </a:stretch>
        </p:blipFill>
        <p:spPr bwMode="auto">
          <a:xfrm>
            <a:off x="6159500" y="2057400"/>
            <a:ext cx="51117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22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4000" y="31750"/>
            <a:ext cx="8610600" cy="1797050"/>
          </a:xfrm>
        </p:spPr>
        <p:txBody>
          <a:bodyPr/>
          <a:lstStyle/>
          <a:p>
            <a:r>
              <a:rPr lang="en-US" sz="3400">
                <a:solidFill>
                  <a:schemeClr val="tx1"/>
                </a:solidFill>
                <a:latin typeface="News Gothic MT" charset="0"/>
                <a:ea typeface="ＭＳ Ｐゴシック" charset="0"/>
              </a:rPr>
              <a:t>Cognitively-Based Compassion Training:</a:t>
            </a:r>
            <a:br>
              <a:rPr lang="en-US" sz="3400">
                <a:solidFill>
                  <a:schemeClr val="tx1"/>
                </a:solidFill>
                <a:latin typeface="News Gothic MT" charset="0"/>
                <a:ea typeface="ＭＳ Ｐゴシック" charset="0"/>
              </a:rPr>
            </a:br>
            <a:r>
              <a:rPr lang="en-US" sz="3000">
                <a:solidFill>
                  <a:schemeClr val="tx1"/>
                </a:solidFill>
                <a:latin typeface="News Gothic MT" charset="0"/>
                <a:ea typeface="ＭＳ Ｐゴシック" charset="0"/>
              </a:rPr>
              <a:t>A specific approach for developing compassion</a:t>
            </a:r>
          </a:p>
        </p:txBody>
      </p:sp>
      <p:sp>
        <p:nvSpPr>
          <p:cNvPr id="3" name="Content Placeholder 2"/>
          <p:cNvSpPr>
            <a:spLocks noGrp="1"/>
          </p:cNvSpPr>
          <p:nvPr>
            <p:ph idx="1"/>
          </p:nvPr>
        </p:nvSpPr>
        <p:spPr>
          <a:xfrm>
            <a:off x="549275" y="2133600"/>
            <a:ext cx="8042275" cy="4660900"/>
          </a:xfrm>
        </p:spPr>
        <p:txBody>
          <a:bodyPr rtlCol="0">
            <a:normAutofit fontScale="92500"/>
          </a:bodyPr>
          <a:lstStyle/>
          <a:p>
            <a:pPr marL="342900" indent="-342900" fontAlgn="auto">
              <a:spcAft>
                <a:spcPts val="0"/>
              </a:spcAft>
              <a:buClr>
                <a:schemeClr val="accent1">
                  <a:lumMod val="60000"/>
                  <a:lumOff val="40000"/>
                </a:schemeClr>
              </a:buClr>
              <a:buFont typeface="Arial" pitchFamily="29" charset="0"/>
              <a:buChar char="•"/>
              <a:defRPr/>
            </a:pPr>
            <a:r>
              <a:rPr lang="en-US" sz="2200" dirty="0" smtClean="0">
                <a:solidFill>
                  <a:schemeClr val="tx1"/>
                </a:solidFill>
                <a:ea typeface="+mn-ea"/>
              </a:rPr>
              <a:t>Cognitively-Based Compassion Training (CBCT) is drawn from the </a:t>
            </a:r>
            <a:r>
              <a:rPr lang="en-US" sz="2200" i="1" dirty="0" err="1" smtClean="0">
                <a:solidFill>
                  <a:schemeClr val="tx1"/>
                </a:solidFill>
                <a:ea typeface="+mn-ea"/>
              </a:rPr>
              <a:t>lojong</a:t>
            </a:r>
            <a:r>
              <a:rPr lang="en-US" sz="2200" dirty="0" smtClean="0">
                <a:solidFill>
                  <a:schemeClr val="tx1"/>
                </a:solidFill>
                <a:ea typeface="+mn-ea"/>
              </a:rPr>
              <a:t> (training the mind) and </a:t>
            </a:r>
            <a:r>
              <a:rPr lang="en-US" sz="2200" i="1" dirty="0" smtClean="0">
                <a:solidFill>
                  <a:schemeClr val="tx1"/>
                </a:solidFill>
                <a:ea typeface="+mn-ea"/>
              </a:rPr>
              <a:t>lam rim </a:t>
            </a:r>
            <a:r>
              <a:rPr lang="en-US" sz="2200" dirty="0" smtClean="0">
                <a:solidFill>
                  <a:schemeClr val="tx1"/>
                </a:solidFill>
                <a:ea typeface="+mn-ea"/>
              </a:rPr>
              <a:t>(stages of the path) traditions of Tibetan Buddhism, but rendered into secular form. It was developed as a protocol for research on compassion training at Emory University.</a:t>
            </a:r>
          </a:p>
          <a:p>
            <a:pPr marL="342900" indent="-342900" fontAlgn="auto">
              <a:spcAft>
                <a:spcPts val="0"/>
              </a:spcAft>
              <a:buClr>
                <a:schemeClr val="accent1">
                  <a:lumMod val="60000"/>
                  <a:lumOff val="40000"/>
                </a:schemeClr>
              </a:buClr>
              <a:buFont typeface="Arial" pitchFamily="29" charset="0"/>
              <a:buChar char="•"/>
              <a:defRPr/>
            </a:pPr>
            <a:r>
              <a:rPr lang="en-US" sz="2200" dirty="0" smtClean="0">
                <a:solidFill>
                  <a:schemeClr val="tx1"/>
                </a:solidFill>
                <a:ea typeface="+mn-ea"/>
              </a:rPr>
              <a:t>Of the two styles of meditation presented in these traditions, </a:t>
            </a:r>
            <a:r>
              <a:rPr lang="en-US" sz="2200" i="1" dirty="0" err="1" smtClean="0">
                <a:solidFill>
                  <a:schemeClr val="tx1"/>
                </a:solidFill>
                <a:ea typeface="+mn-ea"/>
              </a:rPr>
              <a:t>che-gom</a:t>
            </a:r>
            <a:r>
              <a:rPr lang="en-US" sz="2200" i="1" dirty="0" smtClean="0">
                <a:solidFill>
                  <a:schemeClr val="tx1"/>
                </a:solidFill>
                <a:ea typeface="+mn-ea"/>
              </a:rPr>
              <a:t> </a:t>
            </a:r>
            <a:r>
              <a:rPr lang="en-US" sz="2200" dirty="0" smtClean="0">
                <a:solidFill>
                  <a:schemeClr val="tx1"/>
                </a:solidFill>
                <a:ea typeface="+mn-ea"/>
              </a:rPr>
              <a:t>(analytical or cognitive) and </a:t>
            </a:r>
            <a:r>
              <a:rPr lang="en-US" sz="2200" i="1" dirty="0" smtClean="0">
                <a:solidFill>
                  <a:schemeClr val="tx1"/>
                </a:solidFill>
                <a:ea typeface="+mn-ea"/>
              </a:rPr>
              <a:t>jog-</a:t>
            </a:r>
            <a:r>
              <a:rPr lang="en-US" sz="2200" i="1" dirty="0" err="1" smtClean="0">
                <a:solidFill>
                  <a:schemeClr val="tx1"/>
                </a:solidFill>
                <a:ea typeface="+mn-ea"/>
              </a:rPr>
              <a:t>gom</a:t>
            </a:r>
            <a:r>
              <a:rPr lang="en-US" sz="2200" i="1" dirty="0" smtClean="0">
                <a:solidFill>
                  <a:schemeClr val="tx1"/>
                </a:solidFill>
                <a:ea typeface="+mn-ea"/>
              </a:rPr>
              <a:t> </a:t>
            </a:r>
            <a:r>
              <a:rPr lang="en-US" sz="2200" dirty="0" smtClean="0">
                <a:solidFill>
                  <a:schemeClr val="tx1"/>
                </a:solidFill>
                <a:ea typeface="+mn-ea"/>
              </a:rPr>
              <a:t>(stabilizing meditation), CBCT primarily employs the former.</a:t>
            </a:r>
          </a:p>
          <a:p>
            <a:pPr marL="342900" indent="-342900" fontAlgn="auto">
              <a:spcAft>
                <a:spcPts val="0"/>
              </a:spcAft>
              <a:buClr>
                <a:schemeClr val="accent1">
                  <a:lumMod val="60000"/>
                  <a:lumOff val="40000"/>
                </a:schemeClr>
              </a:buClr>
              <a:buFont typeface="Arial" pitchFamily="29" charset="0"/>
              <a:buChar char="•"/>
              <a:defRPr/>
            </a:pPr>
            <a:r>
              <a:rPr lang="en-US" sz="2200" dirty="0" smtClean="0">
                <a:solidFill>
                  <a:schemeClr val="tx1"/>
                </a:solidFill>
                <a:ea typeface="+mn-ea"/>
              </a:rPr>
              <a:t>CBCT recognizes a biologically-given potential for compassion in all of us, but employs deliberate training to expand this capacity beyond the limits of in-group/out-group bias.</a:t>
            </a:r>
          </a:p>
          <a:p>
            <a:pPr marL="342900" indent="-342900" fontAlgn="auto">
              <a:spcAft>
                <a:spcPts val="0"/>
              </a:spcAft>
              <a:buClr>
                <a:schemeClr val="accent1">
                  <a:lumMod val="60000"/>
                  <a:lumOff val="40000"/>
                </a:schemeClr>
              </a:buClr>
              <a:buFont typeface="Arial" pitchFamily="29" charset="0"/>
              <a:buChar char="•"/>
              <a:defRPr/>
            </a:pPr>
            <a:endParaRPr lang="en-US" dirty="0" smtClean="0">
              <a:solidFill>
                <a:schemeClr val="tx1">
                  <a:lumMod val="65000"/>
                  <a:lumOff val="35000"/>
                </a:schemeClr>
              </a:solidFill>
              <a:ea typeface="+mn-ea"/>
            </a:endParaRPr>
          </a:p>
          <a:p>
            <a:pPr fontAlgn="auto">
              <a:spcAft>
                <a:spcPts val="0"/>
              </a:spcAft>
              <a:buClr>
                <a:schemeClr val="accent1">
                  <a:lumMod val="60000"/>
                  <a:lumOff val="40000"/>
                </a:schemeClr>
              </a:buClr>
              <a:buFont typeface="Wingdings 2" pitchFamily="18" charset="2"/>
              <a:buChar char=""/>
              <a:defRPr/>
            </a:pP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4129572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381000" y="800100"/>
            <a:ext cx="8305800" cy="5842000"/>
          </a:xfrm>
        </p:spPr>
        <p:txBody>
          <a:bodyPr/>
          <a:lstStyle/>
          <a:p>
            <a:pPr>
              <a:lnSpc>
                <a:spcPts val="3038"/>
              </a:lnSpc>
              <a:buFont typeface="Wingdings 2" charset="0"/>
              <a:buNone/>
            </a:pPr>
            <a:r>
              <a:rPr lang="en-US" altLang="ja-JP" sz="2200" i="1">
                <a:latin typeface="News Gothic MT" charset="0"/>
                <a:ea typeface="ＭＳ Ｐゴシック" charset="0"/>
              </a:rPr>
              <a:t>  </a:t>
            </a:r>
            <a:r>
              <a:rPr lang="ja-JP" altLang="en-US" sz="2200" i="1">
                <a:solidFill>
                  <a:schemeClr val="tx1"/>
                </a:solidFill>
                <a:latin typeface="News Gothic MT" charset="0"/>
                <a:ea typeface="ＭＳ Ｐゴシック" charset="0"/>
              </a:rPr>
              <a:t>“</a:t>
            </a:r>
            <a:r>
              <a:rPr lang="en-US" altLang="ja-JP" sz="2200" i="1">
                <a:solidFill>
                  <a:schemeClr val="tx1"/>
                </a:solidFill>
                <a:latin typeface="News Gothic MT" charset="0"/>
                <a:ea typeface="ＭＳ Ｐゴシック" charset="0"/>
              </a:rPr>
              <a:t> A human being is part of the whole called by us universe, a part limited in time and space. We experience ourselves, our thoughts and feelings, as something separate from the rest. A kind of optical delusion of consciousness. This delusion is a kind of prison for us, restricting us to our personal desires and to affection for a few persons nearest to us. Our task must be to free ourselves from the prison by widening our circle of compassion to embrace all living creatures and the whole of nature in its beauty. The true value of a human being is determined by the measure and the sense in which they have obtained liberation from the self. We shall require a substantially new manner of thinking if humanity is to survive</a:t>
            </a:r>
            <a:r>
              <a:rPr lang="ja-JP" altLang="en-US" sz="2200" i="1">
                <a:solidFill>
                  <a:schemeClr val="tx1"/>
                </a:solidFill>
                <a:latin typeface="News Gothic MT" charset="0"/>
                <a:ea typeface="ＭＳ Ｐゴシック" charset="0"/>
              </a:rPr>
              <a:t>”</a:t>
            </a:r>
            <a:r>
              <a:rPr lang="en-US" altLang="ja-JP" sz="2200" i="1">
                <a:solidFill>
                  <a:schemeClr val="tx1"/>
                </a:solidFill>
                <a:latin typeface="News Gothic MT" charset="0"/>
                <a:ea typeface="ＭＳ Ｐゴシック" charset="0"/>
              </a:rPr>
              <a:t>. </a:t>
            </a:r>
            <a:r>
              <a:rPr lang="en-US" altLang="ja-JP" sz="2200">
                <a:solidFill>
                  <a:schemeClr val="tx1"/>
                </a:solidFill>
                <a:latin typeface="News Gothic MT" charset="0"/>
                <a:ea typeface="ＭＳ Ｐゴシック" charset="0"/>
              </a:rPr>
              <a:t> </a:t>
            </a:r>
          </a:p>
          <a:p>
            <a:pPr algn="r">
              <a:buFont typeface="Wingdings 2" charset="0"/>
              <a:buNone/>
            </a:pPr>
            <a:r>
              <a:rPr lang="en-US" sz="2000">
                <a:solidFill>
                  <a:schemeClr val="tx1"/>
                </a:solidFill>
                <a:latin typeface="News Gothic MT" charset="0"/>
                <a:ea typeface="ＭＳ Ｐゴシック" charset="0"/>
              </a:rPr>
              <a:t>–Albert Einstein</a:t>
            </a:r>
          </a:p>
        </p:txBody>
      </p:sp>
    </p:spTree>
    <p:extLst>
      <p:ext uri="{BB962C8B-B14F-4D97-AF65-F5344CB8AC3E}">
        <p14:creationId xmlns:p14="http://schemas.microsoft.com/office/powerpoint/2010/main" val="3998534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p:txBody>
          <a:bodyPr/>
          <a:lstStyle/>
          <a:p>
            <a:r>
              <a:rPr lang="en-US" dirty="0">
                <a:solidFill>
                  <a:schemeClr val="tx1"/>
                </a:solidFill>
                <a:latin typeface="News Gothic MT" charset="0"/>
                <a:ea typeface="ＭＳ Ｐゴシック" charset="0"/>
              </a:rPr>
              <a:t>Key components of CBCT</a:t>
            </a:r>
          </a:p>
        </p:txBody>
      </p:sp>
      <p:sp>
        <p:nvSpPr>
          <p:cNvPr id="5" name="Content Placeholder 4"/>
          <p:cNvSpPr>
            <a:spLocks noGrp="1"/>
          </p:cNvSpPr>
          <p:nvPr>
            <p:ph idx="1"/>
          </p:nvPr>
        </p:nvSpPr>
        <p:spPr>
          <a:xfrm>
            <a:off x="644525" y="1981200"/>
            <a:ext cx="8042275" cy="4343400"/>
          </a:xfrm>
        </p:spPr>
        <p:txBody>
          <a:bodyPr rtlCol="0">
            <a:normAutofit/>
          </a:bodyPr>
          <a:lstStyle/>
          <a:p>
            <a:pPr marL="457200" indent="-457200" fontAlgn="auto">
              <a:spcAft>
                <a:spcPts val="0"/>
              </a:spcAft>
              <a:buClr>
                <a:schemeClr val="accent1">
                  <a:lumMod val="60000"/>
                  <a:lumOff val="40000"/>
                </a:schemeClr>
              </a:buClr>
              <a:buFont typeface="Wingdings 2" pitchFamily="18" charset="2"/>
              <a:buAutoNum type="arabicPeriod"/>
              <a:defRPr/>
            </a:pPr>
            <a:r>
              <a:rPr lang="en-US" dirty="0" smtClean="0">
                <a:solidFill>
                  <a:schemeClr val="tx1"/>
                </a:solidFill>
                <a:ea typeface="+mn-ea"/>
              </a:rPr>
              <a:t>Developing </a:t>
            </a:r>
            <a:r>
              <a:rPr lang="en-US" dirty="0" err="1" smtClean="0">
                <a:solidFill>
                  <a:schemeClr val="tx1"/>
                </a:solidFill>
                <a:ea typeface="+mn-ea"/>
              </a:rPr>
              <a:t>Attentional</a:t>
            </a:r>
            <a:r>
              <a:rPr lang="en-US" dirty="0" smtClean="0">
                <a:solidFill>
                  <a:schemeClr val="tx1"/>
                </a:solidFill>
                <a:ea typeface="+mn-ea"/>
              </a:rPr>
              <a:t> Stability</a:t>
            </a:r>
          </a:p>
          <a:p>
            <a:pPr marL="457200" indent="-457200" fontAlgn="auto">
              <a:spcAft>
                <a:spcPts val="0"/>
              </a:spcAft>
              <a:buClr>
                <a:schemeClr val="accent1">
                  <a:lumMod val="60000"/>
                  <a:lumOff val="40000"/>
                </a:schemeClr>
              </a:buClr>
              <a:buFont typeface="Wingdings 2" pitchFamily="18" charset="2"/>
              <a:buAutoNum type="arabicPeriod"/>
              <a:defRPr/>
            </a:pPr>
            <a:r>
              <a:rPr lang="en-US" dirty="0" smtClean="0">
                <a:solidFill>
                  <a:schemeClr val="tx1"/>
                </a:solidFill>
              </a:rPr>
              <a:t>Resting the Mind in its Natural State</a:t>
            </a:r>
            <a:endParaRPr lang="en-US" dirty="0">
              <a:solidFill>
                <a:schemeClr val="tx1"/>
              </a:solidFill>
            </a:endParaRPr>
          </a:p>
          <a:p>
            <a:pPr marL="457200" indent="-457200" fontAlgn="auto">
              <a:spcAft>
                <a:spcPts val="0"/>
              </a:spcAft>
              <a:buClr>
                <a:schemeClr val="accent1">
                  <a:lumMod val="60000"/>
                  <a:lumOff val="40000"/>
                </a:schemeClr>
              </a:buClr>
              <a:buFont typeface="Wingdings 2" pitchFamily="18" charset="2"/>
              <a:buAutoNum type="arabicPeriod"/>
              <a:defRPr/>
            </a:pPr>
            <a:r>
              <a:rPr lang="en-US" dirty="0" smtClean="0">
                <a:solidFill>
                  <a:schemeClr val="tx1"/>
                </a:solidFill>
                <a:ea typeface="+mn-ea"/>
              </a:rPr>
              <a:t>Self-Compassion</a:t>
            </a:r>
          </a:p>
          <a:p>
            <a:pPr marL="457200" indent="-457200" fontAlgn="auto">
              <a:spcAft>
                <a:spcPts val="0"/>
              </a:spcAft>
              <a:buClr>
                <a:schemeClr val="accent1">
                  <a:lumMod val="60000"/>
                  <a:lumOff val="40000"/>
                </a:schemeClr>
              </a:buClr>
              <a:buFont typeface="Wingdings 2" pitchFamily="18" charset="2"/>
              <a:buAutoNum type="arabicPeriod"/>
              <a:defRPr/>
            </a:pPr>
            <a:r>
              <a:rPr lang="en-US" dirty="0" smtClean="0">
                <a:solidFill>
                  <a:schemeClr val="tx1"/>
                </a:solidFill>
                <a:ea typeface="+mn-ea"/>
              </a:rPr>
              <a:t>Developing Impartiality</a:t>
            </a:r>
          </a:p>
          <a:p>
            <a:pPr marL="457200" indent="-457200" fontAlgn="auto">
              <a:spcAft>
                <a:spcPts val="0"/>
              </a:spcAft>
              <a:buClr>
                <a:schemeClr val="accent1">
                  <a:lumMod val="60000"/>
                  <a:lumOff val="40000"/>
                </a:schemeClr>
              </a:buClr>
              <a:buFont typeface="Wingdings 2" pitchFamily="18" charset="2"/>
              <a:buAutoNum type="arabicPeriod"/>
              <a:defRPr/>
            </a:pPr>
            <a:r>
              <a:rPr lang="en-US" dirty="0" smtClean="0">
                <a:solidFill>
                  <a:schemeClr val="tx1"/>
                </a:solidFill>
                <a:ea typeface="+mn-ea"/>
              </a:rPr>
              <a:t>Developing Affectionate Love and Empathy</a:t>
            </a:r>
          </a:p>
          <a:p>
            <a:pPr marL="457200" indent="-457200" fontAlgn="auto">
              <a:spcAft>
                <a:spcPts val="0"/>
              </a:spcAft>
              <a:buClr>
                <a:schemeClr val="accent1">
                  <a:lumMod val="60000"/>
                  <a:lumOff val="40000"/>
                </a:schemeClr>
              </a:buClr>
              <a:buFont typeface="Wingdings 2" pitchFamily="18" charset="2"/>
              <a:buAutoNum type="arabicPeriod"/>
              <a:defRPr/>
            </a:pPr>
            <a:r>
              <a:rPr lang="en-US" dirty="0" smtClean="0">
                <a:solidFill>
                  <a:schemeClr val="tx1"/>
                </a:solidFill>
                <a:ea typeface="+mn-ea"/>
              </a:rPr>
              <a:t>Strengthening Compassion</a:t>
            </a:r>
          </a:p>
          <a:p>
            <a:pPr fontAlgn="auto">
              <a:spcAft>
                <a:spcPts val="0"/>
              </a:spcAft>
              <a:buClr>
                <a:schemeClr val="accent1">
                  <a:lumMod val="60000"/>
                  <a:lumOff val="40000"/>
                </a:schemeClr>
              </a:buClr>
              <a:buFont typeface="Wingdings 2" pitchFamily="18" charset="2"/>
              <a:buChar char=""/>
              <a:defRPr/>
            </a:pPr>
            <a:endParaRPr lang="en-US" dirty="0" smtClean="0">
              <a:solidFill>
                <a:schemeClr val="tx1">
                  <a:lumMod val="65000"/>
                  <a:lumOff val="35000"/>
                </a:schemeClr>
              </a:solidFill>
              <a:ea typeface="+mn-ea"/>
            </a:endParaRPr>
          </a:p>
        </p:txBody>
      </p:sp>
    </p:spTree>
    <p:extLst>
      <p:ext uri="{BB962C8B-B14F-4D97-AF65-F5344CB8AC3E}">
        <p14:creationId xmlns:p14="http://schemas.microsoft.com/office/powerpoint/2010/main" val="283501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762000"/>
            <a:ext cx="7770813" cy="1143000"/>
          </a:xfrm>
        </p:spPr>
        <p:txBody>
          <a:bodyPr/>
          <a:lstStyle/>
          <a:p>
            <a:pPr algn="l"/>
            <a:r>
              <a:rPr lang="en-US" dirty="0">
                <a:solidFill>
                  <a:srgbClr val="000000"/>
                </a:solidFill>
              </a:rPr>
              <a:t>What is </a:t>
            </a:r>
            <a:r>
              <a:rPr lang="en-US" dirty="0" err="1">
                <a:solidFill>
                  <a:srgbClr val="000000"/>
                </a:solidFill>
              </a:rPr>
              <a:t>Shamatha</a:t>
            </a:r>
            <a:r>
              <a:rPr lang="en-US" dirty="0">
                <a:solidFill>
                  <a:srgbClr val="000000"/>
                </a:solidFill>
              </a:rPr>
              <a:t>, or calm abiding?</a:t>
            </a:r>
          </a:p>
        </p:txBody>
      </p:sp>
      <p:sp>
        <p:nvSpPr>
          <p:cNvPr id="22532" name="Text Box 4"/>
          <p:cNvSpPr txBox="1">
            <a:spLocks noChangeArrowheads="1"/>
          </p:cNvSpPr>
          <p:nvPr/>
        </p:nvSpPr>
        <p:spPr bwMode="auto">
          <a:xfrm>
            <a:off x="762000" y="2667000"/>
            <a:ext cx="7391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Aft>
                <a:spcPct val="50000"/>
              </a:spcAft>
            </a:pPr>
            <a:r>
              <a:rPr lang="en-US" dirty="0">
                <a:solidFill>
                  <a:srgbClr val="000000"/>
                </a:solidFill>
              </a:rPr>
              <a:t>Calm abiding is a mental state that has pacified distractions to external objects and attends continuously and spontaneously to an inner meditative object, and which is endowed with joy and pliancy.</a:t>
            </a:r>
          </a:p>
          <a:p>
            <a:pPr algn="r">
              <a:spcAft>
                <a:spcPct val="50000"/>
              </a:spcAft>
            </a:pPr>
            <a:r>
              <a:rPr lang="en-US" dirty="0">
                <a:solidFill>
                  <a:srgbClr val="000000"/>
                </a:solidFill>
              </a:rPr>
              <a:t>- </a:t>
            </a:r>
            <a:r>
              <a:rPr lang="en-US" dirty="0" err="1">
                <a:solidFill>
                  <a:srgbClr val="000000"/>
                </a:solidFill>
              </a:rPr>
              <a:t>Kamalashila</a:t>
            </a:r>
            <a:r>
              <a:rPr lang="ja-JP" altLang="en-US" dirty="0">
                <a:solidFill>
                  <a:srgbClr val="000000"/>
                </a:solidFill>
                <a:latin typeface="Arial"/>
              </a:rPr>
              <a:t>’</a:t>
            </a:r>
            <a:r>
              <a:rPr lang="en-US" dirty="0">
                <a:solidFill>
                  <a:srgbClr val="000000"/>
                </a:solidFill>
              </a:rPr>
              <a:t>s </a:t>
            </a:r>
            <a:r>
              <a:rPr lang="en-US" i="1" dirty="0" err="1">
                <a:solidFill>
                  <a:srgbClr val="000000"/>
                </a:solidFill>
              </a:rPr>
              <a:t>Bhavanakrama</a:t>
            </a:r>
            <a:endParaRPr lang="en-US" dirty="0">
              <a:solidFill>
                <a:srgbClr val="000000"/>
              </a:solidFill>
            </a:endParaRPr>
          </a:p>
        </p:txBody>
      </p:sp>
    </p:spTree>
    <p:extLst>
      <p:ext uri="{BB962C8B-B14F-4D97-AF65-F5344CB8AC3E}">
        <p14:creationId xmlns:p14="http://schemas.microsoft.com/office/powerpoint/2010/main" val="409229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533400"/>
            <a:ext cx="7770813" cy="1143000"/>
          </a:xfrm>
        </p:spPr>
        <p:txBody>
          <a:bodyPr/>
          <a:lstStyle/>
          <a:p>
            <a:pPr algn="l"/>
            <a:r>
              <a:rPr lang="en-US" dirty="0">
                <a:solidFill>
                  <a:srgbClr val="000000"/>
                </a:solidFill>
              </a:rPr>
              <a:t>Why cultivate </a:t>
            </a:r>
            <a:r>
              <a:rPr lang="en-US" dirty="0" err="1">
                <a:solidFill>
                  <a:srgbClr val="000000"/>
                </a:solidFill>
              </a:rPr>
              <a:t>Shamatha</a:t>
            </a:r>
            <a:r>
              <a:rPr lang="en-US" dirty="0">
                <a:solidFill>
                  <a:srgbClr val="000000"/>
                </a:solidFill>
              </a:rPr>
              <a:t>?</a:t>
            </a:r>
          </a:p>
        </p:txBody>
      </p:sp>
      <p:sp>
        <p:nvSpPr>
          <p:cNvPr id="24579" name="Text Box 3"/>
          <p:cNvSpPr txBox="1">
            <a:spLocks noChangeArrowheads="1"/>
          </p:cNvSpPr>
          <p:nvPr/>
        </p:nvSpPr>
        <p:spPr bwMode="auto">
          <a:xfrm>
            <a:off x="4343400" y="2895600"/>
            <a:ext cx="4572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sz="1800" dirty="0">
                <a:solidFill>
                  <a:srgbClr val="000000"/>
                </a:solidFill>
              </a:rPr>
              <a:t>“</a:t>
            </a:r>
            <a:r>
              <a:rPr lang="en-US" sz="1800" dirty="0">
                <a:solidFill>
                  <a:srgbClr val="000000"/>
                </a:solidFill>
              </a:rPr>
              <a:t>Thus having trained in joyous effort, </a:t>
            </a:r>
            <a:br>
              <a:rPr lang="en-US" sz="1800" dirty="0">
                <a:solidFill>
                  <a:srgbClr val="000000"/>
                </a:solidFill>
              </a:rPr>
            </a:br>
            <a:r>
              <a:rPr lang="en-US" sz="1800" dirty="0">
                <a:solidFill>
                  <a:srgbClr val="000000"/>
                </a:solidFill>
              </a:rPr>
              <a:t>Place your mind in meditative stabilization. </a:t>
            </a:r>
            <a:br>
              <a:rPr lang="en-US" sz="1800" dirty="0">
                <a:solidFill>
                  <a:srgbClr val="000000"/>
                </a:solidFill>
              </a:rPr>
            </a:br>
            <a:r>
              <a:rPr lang="en-US" sz="1800" dirty="0">
                <a:solidFill>
                  <a:srgbClr val="000000"/>
                </a:solidFill>
              </a:rPr>
              <a:t>  For a person with a distracted mind </a:t>
            </a:r>
            <a:br>
              <a:rPr lang="en-US" sz="1800" dirty="0">
                <a:solidFill>
                  <a:srgbClr val="000000"/>
                </a:solidFill>
              </a:rPr>
            </a:br>
            <a:r>
              <a:rPr lang="en-US" sz="1800" dirty="0">
                <a:solidFill>
                  <a:srgbClr val="000000"/>
                </a:solidFill>
              </a:rPr>
              <a:t>Abides between the fangs of the afflictions.</a:t>
            </a:r>
            <a:r>
              <a:rPr lang="ja-JP" altLang="en-US" sz="1800" dirty="0">
                <a:solidFill>
                  <a:srgbClr val="000000"/>
                </a:solidFill>
              </a:rPr>
              <a:t>”</a:t>
            </a:r>
            <a:r>
              <a:rPr lang="en-US" sz="1800" dirty="0">
                <a:solidFill>
                  <a:srgbClr val="000000"/>
                </a:solidFill>
              </a:rPr>
              <a:t> 				            - </a:t>
            </a:r>
            <a:r>
              <a:rPr lang="en-US" sz="1800" dirty="0" err="1">
                <a:solidFill>
                  <a:srgbClr val="000000"/>
                </a:solidFill>
              </a:rPr>
              <a:t>Shantideva</a:t>
            </a:r>
            <a:r>
              <a:rPr lang="en-US" dirty="0">
                <a:solidFill>
                  <a:srgbClr val="000000"/>
                </a:solidFill>
              </a:rPr>
              <a:t> </a:t>
            </a:r>
            <a:endParaRPr lang="en-US" dirty="0">
              <a:solidFill>
                <a:srgbClr val="000000"/>
              </a:solidFill>
              <a:effectLst>
                <a:outerShdw blurRad="38100" dist="38100" dir="2700000" algn="tl">
                  <a:srgbClr val="001348"/>
                </a:outerShdw>
              </a:effectLst>
            </a:endParaRPr>
          </a:p>
          <a:p>
            <a:pPr>
              <a:spcAft>
                <a:spcPct val="50000"/>
              </a:spcAft>
            </a:pPr>
            <a:endParaRPr lang="en-US" dirty="0">
              <a:solidFill>
                <a:srgbClr val="000000"/>
              </a:solidFill>
              <a:effectLst>
                <a:outerShdw blurRad="38100" dist="38100" dir="2700000" algn="tl">
                  <a:srgbClr val="001348"/>
                </a:outerShdw>
              </a:effectLst>
            </a:endParaRPr>
          </a:p>
          <a:p>
            <a:pPr>
              <a:spcAft>
                <a:spcPct val="50000"/>
              </a:spcAft>
            </a:pPr>
            <a:endParaRPr lang="en-US" dirty="0">
              <a:solidFill>
                <a:srgbClr val="000000"/>
              </a:solidFill>
              <a:effectLst>
                <a:outerShdw blurRad="38100" dist="38100" dir="2700000" algn="tl">
                  <a:srgbClr val="001348"/>
                </a:outerShdw>
              </a:effectLst>
            </a:endParaRPr>
          </a:p>
          <a:p>
            <a:pPr>
              <a:spcAft>
                <a:spcPct val="50000"/>
              </a:spcAft>
              <a:buFontTx/>
              <a:buChar char="-"/>
            </a:pPr>
            <a:endParaRPr lang="en-US" dirty="0">
              <a:solidFill>
                <a:srgbClr val="000000"/>
              </a:solidFill>
              <a:effectLst>
                <a:outerShdw blurRad="38100" dist="38100" dir="2700000" algn="tl">
                  <a:srgbClr val="001348"/>
                </a:outerShdw>
              </a:effectLst>
            </a:endParaRP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l="4352" r="6549"/>
          <a:stretch>
            <a:fillRect/>
          </a:stretch>
        </p:blipFill>
        <p:spPr bwMode="auto">
          <a:xfrm>
            <a:off x="685800" y="2590800"/>
            <a:ext cx="3217863"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195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t="6342"/>
          <a:stretch>
            <a:fillRect/>
          </a:stretch>
        </p:blipFill>
        <p:spPr bwMode="auto">
          <a:xfrm>
            <a:off x="476250" y="1143000"/>
            <a:ext cx="8210550" cy="5486400"/>
          </a:xfrm>
          <a:prstGeom prst="rect">
            <a:avLst/>
          </a:prstGeom>
          <a:noFill/>
          <a:extLst>
            <a:ext uri="{909E8E84-426E-40DD-AFC4-6F175D3DCCD1}">
              <a14:hiddenFill xmlns:a14="http://schemas.microsoft.com/office/drawing/2010/main">
                <a:solidFill>
                  <a:srgbClr val="FFFFFF"/>
                </a:solidFill>
              </a14:hiddenFill>
            </a:ext>
          </a:extLst>
        </p:spPr>
      </p:pic>
      <p:sp>
        <p:nvSpPr>
          <p:cNvPr id="56328" name="Rectangle 8"/>
          <p:cNvSpPr>
            <a:spLocks noChangeArrowheads="1"/>
          </p:cNvSpPr>
          <p:nvPr/>
        </p:nvSpPr>
        <p:spPr bwMode="auto">
          <a:xfrm>
            <a:off x="304800" y="76200"/>
            <a:ext cx="8534400" cy="11430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3800">
                <a:solidFill>
                  <a:schemeClr val="tx2"/>
                </a:solidFill>
              </a:rPr>
              <a:t>Disadvantages of Chronic Stress</a:t>
            </a:r>
            <a:endParaRPr lang="en-US" sz="4400">
              <a:solidFill>
                <a:schemeClr val="tx2"/>
              </a:solidFill>
            </a:endParaRPr>
          </a:p>
        </p:txBody>
      </p:sp>
    </p:spTree>
    <p:extLst>
      <p:ext uri="{BB962C8B-B14F-4D97-AF65-F5344CB8AC3E}">
        <p14:creationId xmlns:p14="http://schemas.microsoft.com/office/powerpoint/2010/main" val="683915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457200" y="1911350"/>
            <a:ext cx="5257800" cy="41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Aft>
                <a:spcPct val="60000"/>
              </a:spcAft>
            </a:pPr>
            <a:r>
              <a:rPr lang="ja-JP" altLang="en-US" sz="1800" dirty="0">
                <a:solidFill>
                  <a:srgbClr val="000000"/>
                </a:solidFill>
                <a:latin typeface="Arial"/>
              </a:rPr>
              <a:t>“</a:t>
            </a:r>
            <a:r>
              <a:rPr lang="en-US" sz="1800" dirty="0">
                <a:solidFill>
                  <a:srgbClr val="000000"/>
                </a:solidFill>
              </a:rPr>
              <a:t>With insight alone, divorced from calm abiding, the yogi</a:t>
            </a:r>
            <a:r>
              <a:rPr lang="ja-JP" altLang="en-US" sz="1800" dirty="0">
                <a:solidFill>
                  <a:srgbClr val="000000"/>
                </a:solidFill>
                <a:latin typeface="Arial"/>
              </a:rPr>
              <a:t>’</a:t>
            </a:r>
            <a:r>
              <a:rPr lang="en-US" sz="1800" dirty="0">
                <a:solidFill>
                  <a:srgbClr val="000000"/>
                </a:solidFill>
              </a:rPr>
              <a:t>s attention will become distracted to objects. Like a butter lamp that is located in a draft, it will not become stable. As such, the vivid appearance of wisdom will not arise. Therefore, you should apply yourself to both equally.</a:t>
            </a:r>
            <a:r>
              <a:rPr lang="ja-JP" altLang="en-US" sz="1800" dirty="0">
                <a:solidFill>
                  <a:srgbClr val="000000"/>
                </a:solidFill>
                <a:latin typeface="Arial"/>
              </a:rPr>
              <a:t>”</a:t>
            </a:r>
            <a:endParaRPr lang="en-US" sz="1800" dirty="0">
              <a:solidFill>
                <a:srgbClr val="000000"/>
              </a:solidFill>
            </a:endParaRPr>
          </a:p>
          <a:p>
            <a:pPr algn="r">
              <a:lnSpc>
                <a:spcPct val="120000"/>
              </a:lnSpc>
              <a:spcAft>
                <a:spcPct val="60000"/>
              </a:spcAft>
            </a:pPr>
            <a:r>
              <a:rPr lang="en-US" sz="1800" dirty="0" err="1">
                <a:solidFill>
                  <a:srgbClr val="000000"/>
                </a:solidFill>
              </a:rPr>
              <a:t>Kamalashila</a:t>
            </a:r>
            <a:r>
              <a:rPr lang="ja-JP" altLang="en-US" sz="1800" dirty="0">
                <a:solidFill>
                  <a:srgbClr val="000000"/>
                </a:solidFill>
                <a:latin typeface="Arial"/>
              </a:rPr>
              <a:t>’</a:t>
            </a:r>
            <a:r>
              <a:rPr lang="en-US" sz="1800" dirty="0">
                <a:solidFill>
                  <a:srgbClr val="000000"/>
                </a:solidFill>
              </a:rPr>
              <a:t>s </a:t>
            </a:r>
            <a:r>
              <a:rPr lang="en-US" sz="1800" i="1" dirty="0" err="1">
                <a:solidFill>
                  <a:srgbClr val="000000"/>
                </a:solidFill>
              </a:rPr>
              <a:t>Bhavanakrama</a:t>
            </a:r>
            <a:endParaRPr lang="en-US" sz="1800" i="1" dirty="0">
              <a:solidFill>
                <a:srgbClr val="000000"/>
              </a:solidFill>
            </a:endParaRPr>
          </a:p>
          <a:p>
            <a:pPr algn="r">
              <a:spcAft>
                <a:spcPct val="50000"/>
              </a:spcAft>
            </a:pPr>
            <a:endParaRPr lang="en-US" dirty="0">
              <a:solidFill>
                <a:srgbClr val="000000"/>
              </a:solidFill>
            </a:endParaRPr>
          </a:p>
          <a:p>
            <a:pPr>
              <a:spcAft>
                <a:spcPct val="50000"/>
              </a:spcAft>
            </a:pPr>
            <a:endParaRPr lang="en-US" dirty="0">
              <a:solidFill>
                <a:srgbClr val="000000"/>
              </a:solidFill>
            </a:endParaRPr>
          </a:p>
          <a:p>
            <a:pPr>
              <a:spcAft>
                <a:spcPct val="50000"/>
              </a:spcAft>
              <a:buFontTx/>
              <a:buChar char="-"/>
            </a:pPr>
            <a:endParaRPr lang="en-US" dirty="0">
              <a:solidFill>
                <a:srgbClr val="000000"/>
              </a:solidFill>
            </a:endParaRPr>
          </a:p>
        </p:txBody>
      </p:sp>
      <p:sp>
        <p:nvSpPr>
          <p:cNvPr id="34823" name="Rectangle 7"/>
          <p:cNvSpPr>
            <a:spLocks noGrp="1" noChangeArrowheads="1"/>
          </p:cNvSpPr>
          <p:nvPr>
            <p:ph type="title"/>
          </p:nvPr>
        </p:nvSpPr>
        <p:spPr>
          <a:xfrm>
            <a:off x="381000" y="381000"/>
            <a:ext cx="8382000" cy="1143000"/>
          </a:xfrm>
          <a:noFill/>
          <a:ln/>
        </p:spPr>
        <p:txBody>
          <a:bodyPr/>
          <a:lstStyle/>
          <a:p>
            <a:pPr algn="l"/>
            <a:r>
              <a:rPr lang="en-US" dirty="0">
                <a:solidFill>
                  <a:srgbClr val="000000"/>
                </a:solidFill>
              </a:rPr>
              <a:t>Putting </a:t>
            </a:r>
            <a:r>
              <a:rPr lang="en-US" dirty="0" err="1">
                <a:solidFill>
                  <a:srgbClr val="000000"/>
                </a:solidFill>
              </a:rPr>
              <a:t>Shamatha</a:t>
            </a:r>
            <a:r>
              <a:rPr lang="en-US" dirty="0">
                <a:solidFill>
                  <a:srgbClr val="000000"/>
                </a:solidFill>
              </a:rPr>
              <a:t> in Context</a:t>
            </a:r>
          </a:p>
        </p:txBody>
      </p:sp>
      <p:pic>
        <p:nvPicPr>
          <p:cNvPr id="34824" name="Picture 8"/>
          <p:cNvPicPr>
            <a:picLocks noChangeAspect="1" noChangeArrowheads="1"/>
          </p:cNvPicPr>
          <p:nvPr/>
        </p:nvPicPr>
        <p:blipFill>
          <a:blip r:embed="rId3">
            <a:extLst>
              <a:ext uri="{28A0092B-C50C-407E-A947-70E740481C1C}">
                <a14:useLocalDpi xmlns:a14="http://schemas.microsoft.com/office/drawing/2010/main" val="0"/>
              </a:ext>
            </a:extLst>
          </a:blip>
          <a:srcRect l="14842" t="10080" r="2794"/>
          <a:stretch>
            <a:fillRect/>
          </a:stretch>
        </p:blipFill>
        <p:spPr bwMode="auto">
          <a:xfrm>
            <a:off x="6172200" y="1905000"/>
            <a:ext cx="2667000" cy="3965575"/>
          </a:xfrm>
          <a:prstGeom prst="rect">
            <a:avLst/>
          </a:prstGeom>
          <a:noFill/>
          <a:ln w="12700">
            <a:solidFill>
              <a:srgbClr val="FFF99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62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Rot="1" noChangeArrowheads="1"/>
          </p:cNvSpPr>
          <p:nvPr/>
        </p:nvSpPr>
        <p:spPr bwMode="auto">
          <a:xfrm>
            <a:off x="533400" y="2057400"/>
            <a:ext cx="457200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90000"/>
              </a:lnSpc>
              <a:spcBef>
                <a:spcPct val="20000"/>
              </a:spcBef>
            </a:pPr>
            <a:r>
              <a:rPr lang="en-US" i="1" dirty="0">
                <a:solidFill>
                  <a:srgbClr val="000000"/>
                </a:solidFill>
              </a:rPr>
              <a:t>	Samadhi</a:t>
            </a:r>
            <a:endParaRPr lang="en-US" dirty="0">
              <a:solidFill>
                <a:srgbClr val="000000"/>
              </a:solidFill>
            </a:endParaRPr>
          </a:p>
          <a:p>
            <a:pPr marL="342900" indent="-342900" eaLnBrk="1" hangingPunct="1">
              <a:lnSpc>
                <a:spcPct val="90000"/>
              </a:lnSpc>
              <a:spcBef>
                <a:spcPct val="20000"/>
              </a:spcBef>
              <a:spcAft>
                <a:spcPct val="40000"/>
              </a:spcAft>
            </a:pPr>
            <a:r>
              <a:rPr lang="en-US" dirty="0">
                <a:solidFill>
                  <a:srgbClr val="000000"/>
                </a:solidFill>
              </a:rPr>
              <a:t>	Meditative stabilization</a:t>
            </a:r>
          </a:p>
          <a:p>
            <a:pPr marL="342900" indent="-342900" eaLnBrk="1" hangingPunct="1">
              <a:lnSpc>
                <a:spcPct val="90000"/>
              </a:lnSpc>
              <a:spcBef>
                <a:spcPct val="20000"/>
              </a:spcBef>
            </a:pPr>
            <a:r>
              <a:rPr lang="en-US" dirty="0">
                <a:solidFill>
                  <a:srgbClr val="000000"/>
                </a:solidFill>
              </a:rPr>
              <a:t>	• Clarity</a:t>
            </a:r>
          </a:p>
          <a:p>
            <a:pPr marL="342900" indent="-342900" eaLnBrk="1" hangingPunct="1">
              <a:lnSpc>
                <a:spcPct val="90000"/>
              </a:lnSpc>
              <a:spcBef>
                <a:spcPct val="20000"/>
              </a:spcBef>
            </a:pPr>
            <a:r>
              <a:rPr lang="en-US" dirty="0">
                <a:solidFill>
                  <a:srgbClr val="000000"/>
                </a:solidFill>
              </a:rPr>
              <a:t>	• Stability</a:t>
            </a:r>
            <a:endParaRPr lang="en-US" sz="2000" dirty="0">
              <a:solidFill>
                <a:srgbClr val="000000"/>
              </a:solidFill>
            </a:endParaRPr>
          </a:p>
          <a:p>
            <a:pPr marL="342900" indent="-342900" eaLnBrk="1" hangingPunct="1">
              <a:lnSpc>
                <a:spcPct val="90000"/>
              </a:lnSpc>
              <a:spcBef>
                <a:spcPct val="20000"/>
              </a:spcBef>
            </a:pPr>
            <a:r>
              <a:rPr lang="en-US" sz="2000" dirty="0">
                <a:solidFill>
                  <a:srgbClr val="000000"/>
                </a:solidFill>
              </a:rPr>
              <a:t>   </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1727200"/>
            <a:ext cx="3267075" cy="4368800"/>
          </a:xfrm>
          <a:prstGeom prst="rect">
            <a:avLst/>
          </a:prstGeom>
          <a:noFill/>
          <a:ln w="12700">
            <a:solidFill>
              <a:srgbClr val="FFF99D"/>
            </a:solidFill>
            <a:miter lim="800000"/>
            <a:headEnd/>
            <a:tailEnd/>
          </a:ln>
          <a:extLst>
            <a:ext uri="{909E8E84-426E-40DD-AFC4-6F175D3DCCD1}">
              <a14:hiddenFill xmlns:a14="http://schemas.microsoft.com/office/drawing/2010/main">
                <a:solidFill>
                  <a:srgbClr val="FFFFFF"/>
                </a:solidFill>
              </a14:hiddenFill>
            </a:ext>
          </a:extLst>
        </p:spPr>
      </p:pic>
      <p:sp>
        <p:nvSpPr>
          <p:cNvPr id="18438" name="Rectangle 6"/>
          <p:cNvSpPr>
            <a:spLocks noChangeArrowheads="1"/>
          </p:cNvSpPr>
          <p:nvPr/>
        </p:nvSpPr>
        <p:spPr bwMode="auto">
          <a:xfrm>
            <a:off x="381000" y="3810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r>
              <a:rPr lang="en-US" sz="4400" dirty="0">
                <a:solidFill>
                  <a:srgbClr val="000000"/>
                </a:solidFill>
              </a:rPr>
              <a:t>Putting </a:t>
            </a:r>
            <a:r>
              <a:rPr lang="en-US" sz="4400" dirty="0" err="1">
                <a:solidFill>
                  <a:srgbClr val="000000"/>
                </a:solidFill>
              </a:rPr>
              <a:t>Shamatha</a:t>
            </a:r>
            <a:r>
              <a:rPr lang="en-US" sz="4400" dirty="0">
                <a:solidFill>
                  <a:srgbClr val="000000"/>
                </a:solidFill>
              </a:rPr>
              <a:t> in Context</a:t>
            </a:r>
          </a:p>
        </p:txBody>
      </p:sp>
    </p:spTree>
    <p:extLst>
      <p:ext uri="{BB962C8B-B14F-4D97-AF65-F5344CB8AC3E}">
        <p14:creationId xmlns:p14="http://schemas.microsoft.com/office/powerpoint/2010/main" val="369823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04800"/>
            <a:ext cx="8001000" cy="1295400"/>
          </a:xfrm>
        </p:spPr>
        <p:txBody>
          <a:bodyPr/>
          <a:lstStyle/>
          <a:p>
            <a:pPr algn="l"/>
            <a:r>
              <a:rPr lang="en-US" dirty="0">
                <a:solidFill>
                  <a:srgbClr val="000000"/>
                </a:solidFill>
              </a:rPr>
              <a:t>The Process of Cultivating </a:t>
            </a:r>
            <a:r>
              <a:rPr lang="en-US" dirty="0" err="1">
                <a:solidFill>
                  <a:srgbClr val="000000"/>
                </a:solidFill>
              </a:rPr>
              <a:t>Shamatha</a:t>
            </a:r>
            <a:endParaRPr lang="en-US" dirty="0">
              <a:solidFill>
                <a:srgbClr val="000000"/>
              </a:solidFill>
            </a:endParaRPr>
          </a:p>
        </p:txBody>
      </p:sp>
      <p:sp>
        <p:nvSpPr>
          <p:cNvPr id="28675" name="Text Box 3"/>
          <p:cNvSpPr txBox="1">
            <a:spLocks noChangeArrowheads="1"/>
          </p:cNvSpPr>
          <p:nvPr/>
        </p:nvSpPr>
        <p:spPr bwMode="auto">
          <a:xfrm>
            <a:off x="457200" y="2209800"/>
            <a:ext cx="4800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Aft>
                <a:spcPct val="75000"/>
              </a:spcAft>
              <a:buFontTx/>
              <a:buChar char="•"/>
            </a:pPr>
            <a:r>
              <a:rPr lang="en-US" dirty="0">
                <a:solidFill>
                  <a:srgbClr val="000000"/>
                </a:solidFill>
              </a:rPr>
              <a:t> Causal Collections for  </a:t>
            </a:r>
            <a:br>
              <a:rPr lang="en-US" dirty="0">
                <a:solidFill>
                  <a:srgbClr val="000000"/>
                </a:solidFill>
              </a:rPr>
            </a:br>
            <a:r>
              <a:rPr lang="en-US" dirty="0">
                <a:solidFill>
                  <a:srgbClr val="000000"/>
                </a:solidFill>
              </a:rPr>
              <a:t>   </a:t>
            </a:r>
            <a:r>
              <a:rPr lang="en-US" dirty="0" err="1" smtClean="0">
                <a:solidFill>
                  <a:srgbClr val="000000"/>
                </a:solidFill>
              </a:rPr>
              <a:t>Developiang</a:t>
            </a:r>
            <a:r>
              <a:rPr lang="en-US" dirty="0" smtClean="0">
                <a:solidFill>
                  <a:srgbClr val="000000"/>
                </a:solidFill>
              </a:rPr>
              <a:t> </a:t>
            </a:r>
            <a:r>
              <a:rPr lang="en-US" dirty="0">
                <a:solidFill>
                  <a:srgbClr val="000000"/>
                </a:solidFill>
              </a:rPr>
              <a:t>Calm Abiding</a:t>
            </a:r>
          </a:p>
          <a:p>
            <a:pPr>
              <a:spcAft>
                <a:spcPct val="75000"/>
              </a:spcAft>
              <a:buFontTx/>
              <a:buChar char="•"/>
            </a:pPr>
            <a:r>
              <a:rPr lang="en-US" dirty="0">
                <a:solidFill>
                  <a:srgbClr val="000000"/>
                </a:solidFill>
              </a:rPr>
              <a:t> The physical postures for </a:t>
            </a:r>
            <a:br>
              <a:rPr lang="en-US" dirty="0">
                <a:solidFill>
                  <a:srgbClr val="000000"/>
                </a:solidFill>
              </a:rPr>
            </a:br>
            <a:r>
              <a:rPr lang="en-US" dirty="0">
                <a:solidFill>
                  <a:srgbClr val="000000"/>
                </a:solidFill>
              </a:rPr>
              <a:t>   meditation</a:t>
            </a:r>
          </a:p>
          <a:p>
            <a:pPr>
              <a:spcAft>
                <a:spcPct val="75000"/>
              </a:spcAft>
              <a:buFontTx/>
              <a:buChar char="•"/>
            </a:pPr>
            <a:r>
              <a:rPr lang="en-US" dirty="0">
                <a:solidFill>
                  <a:srgbClr val="000000"/>
                </a:solidFill>
              </a:rPr>
              <a:t> The Eight Remedies to </a:t>
            </a:r>
            <a:br>
              <a:rPr lang="en-US" dirty="0">
                <a:solidFill>
                  <a:srgbClr val="000000"/>
                </a:solidFill>
              </a:rPr>
            </a:br>
            <a:r>
              <a:rPr lang="en-US" dirty="0">
                <a:solidFill>
                  <a:srgbClr val="000000"/>
                </a:solidFill>
              </a:rPr>
              <a:t>   the Five Obstacles for </a:t>
            </a:r>
            <a:br>
              <a:rPr lang="en-US" dirty="0">
                <a:solidFill>
                  <a:srgbClr val="000000"/>
                </a:solidFill>
              </a:rPr>
            </a:br>
            <a:r>
              <a:rPr lang="en-US" dirty="0">
                <a:solidFill>
                  <a:srgbClr val="000000"/>
                </a:solidFill>
              </a:rPr>
              <a:t>   </a:t>
            </a:r>
            <a:r>
              <a:rPr lang="en-US" dirty="0" err="1">
                <a:solidFill>
                  <a:srgbClr val="000000"/>
                </a:solidFill>
              </a:rPr>
              <a:t>Shamatha</a:t>
            </a:r>
            <a:endParaRPr lang="en-US" dirty="0">
              <a:solidFill>
                <a:srgbClr val="000000"/>
              </a:solidFill>
            </a:endParaRPr>
          </a:p>
          <a:p>
            <a:pPr>
              <a:spcAft>
                <a:spcPct val="75000"/>
              </a:spcAft>
              <a:buFontTx/>
              <a:buChar char="•"/>
            </a:pPr>
            <a:r>
              <a:rPr lang="en-US" dirty="0">
                <a:solidFill>
                  <a:srgbClr val="000000"/>
                </a:solidFill>
              </a:rPr>
              <a:t> The Nine Mental </a:t>
            </a:r>
            <a:r>
              <a:rPr lang="en-US" dirty="0" err="1">
                <a:solidFill>
                  <a:srgbClr val="000000"/>
                </a:solidFill>
              </a:rPr>
              <a:t>Abidings</a:t>
            </a:r>
            <a:endParaRPr lang="en-US" dirty="0">
              <a:solidFill>
                <a:srgbClr val="000000"/>
              </a:solidFill>
            </a:endParaRPr>
          </a:p>
          <a:p>
            <a:pPr>
              <a:spcAft>
                <a:spcPct val="75000"/>
              </a:spcAft>
              <a:buFontTx/>
              <a:buChar char="•"/>
            </a:pPr>
            <a:endParaRPr lang="en-US" dirty="0">
              <a:solidFill>
                <a:srgbClr val="000000"/>
              </a:solidFill>
            </a:endParaRPr>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l="3435" t="2699" r="3722" b="1157"/>
          <a:stretch>
            <a:fillRect/>
          </a:stretch>
        </p:blipFill>
        <p:spPr bwMode="auto">
          <a:xfrm>
            <a:off x="5300663" y="1220788"/>
            <a:ext cx="3467100" cy="5335587"/>
          </a:xfrm>
          <a:prstGeom prst="rect">
            <a:avLst/>
          </a:prstGeom>
          <a:noFill/>
          <a:ln w="12700">
            <a:solidFill>
              <a:srgbClr val="FFF99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1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49275" y="184150"/>
            <a:ext cx="8042275" cy="1035050"/>
          </a:xfrm>
        </p:spPr>
        <p:txBody>
          <a:bodyPr/>
          <a:lstStyle/>
          <a:p>
            <a:r>
              <a:rPr lang="en-US" sz="4800">
                <a:solidFill>
                  <a:schemeClr val="tx1"/>
                </a:solidFill>
                <a:latin typeface="News Gothic MT" charset="0"/>
                <a:ea typeface="ＭＳ Ｐゴシック" charset="0"/>
              </a:rPr>
              <a:t>Outline</a:t>
            </a:r>
            <a:endParaRPr lang="en-US">
              <a:solidFill>
                <a:schemeClr val="tx1"/>
              </a:solidFill>
              <a:latin typeface="News Gothic MT" charset="0"/>
              <a:ea typeface="ＭＳ Ｐゴシック" charset="0"/>
            </a:endParaRPr>
          </a:p>
        </p:txBody>
      </p:sp>
      <p:sp>
        <p:nvSpPr>
          <p:cNvPr id="3" name="Content Placeholder 2"/>
          <p:cNvSpPr>
            <a:spLocks noGrp="1"/>
          </p:cNvSpPr>
          <p:nvPr>
            <p:ph idx="1"/>
          </p:nvPr>
        </p:nvSpPr>
        <p:spPr>
          <a:xfrm>
            <a:off x="685800" y="1447800"/>
            <a:ext cx="7905750" cy="4343400"/>
          </a:xfrm>
        </p:spPr>
        <p:txBody>
          <a:bodyPr>
            <a:normAutofit/>
          </a:bodyPr>
          <a:lstStyle/>
          <a:p>
            <a:pPr marL="514350" indent="-514350">
              <a:lnSpc>
                <a:spcPct val="90000"/>
              </a:lnSpc>
              <a:buFontTx/>
              <a:buAutoNum type="arabicPeriod"/>
              <a:defRPr/>
            </a:pPr>
            <a:r>
              <a:rPr lang="en-US" dirty="0" smtClean="0">
                <a:solidFill>
                  <a:srgbClr val="000000"/>
                </a:solidFill>
                <a:latin typeface="Arial" charset="0"/>
                <a:cs typeface="Arial" charset="0"/>
              </a:rPr>
              <a:t>What is compassion?</a:t>
            </a:r>
          </a:p>
          <a:p>
            <a:pPr marL="514350" indent="-514350">
              <a:lnSpc>
                <a:spcPct val="90000"/>
              </a:lnSpc>
              <a:buFontTx/>
              <a:buAutoNum type="arabicPeriod"/>
              <a:defRPr/>
            </a:pPr>
            <a:r>
              <a:rPr lang="en-US" dirty="0" smtClean="0">
                <a:solidFill>
                  <a:srgbClr val="000000"/>
                </a:solidFill>
                <a:latin typeface="Arial" charset="0"/>
                <a:cs typeface="Arial" charset="0"/>
              </a:rPr>
              <a:t>Benefits of compassion </a:t>
            </a:r>
          </a:p>
          <a:p>
            <a:pPr marL="514350" indent="-514350">
              <a:lnSpc>
                <a:spcPct val="90000"/>
              </a:lnSpc>
              <a:buFontTx/>
              <a:buAutoNum type="arabicPeriod"/>
              <a:defRPr/>
            </a:pPr>
            <a:r>
              <a:rPr lang="en-US" dirty="0" smtClean="0">
                <a:solidFill>
                  <a:srgbClr val="000000"/>
                </a:solidFill>
                <a:latin typeface="Arial" charset="0"/>
                <a:cs typeface="Arial" charset="0"/>
              </a:rPr>
              <a:t>Can we expand compassion?</a:t>
            </a:r>
          </a:p>
          <a:p>
            <a:pPr marL="514350" indent="-514350">
              <a:lnSpc>
                <a:spcPct val="90000"/>
              </a:lnSpc>
              <a:buFontTx/>
              <a:buAutoNum type="arabicPeriod"/>
              <a:defRPr/>
            </a:pPr>
            <a:r>
              <a:rPr lang="en-US" dirty="0" smtClean="0">
                <a:solidFill>
                  <a:schemeClr val="tx1"/>
                </a:solidFill>
                <a:latin typeface="Arial" charset="0"/>
                <a:cs typeface="Arial" charset="0"/>
              </a:rPr>
              <a:t>Cognitively</a:t>
            </a:r>
            <a:r>
              <a:rPr lang="en-US" dirty="0">
                <a:solidFill>
                  <a:schemeClr val="tx1"/>
                </a:solidFill>
                <a:latin typeface="Arial" charset="0"/>
                <a:cs typeface="Arial" charset="0"/>
              </a:rPr>
              <a:t>-Based Compassion Training:</a:t>
            </a:r>
            <a:br>
              <a:rPr lang="en-US" dirty="0">
                <a:solidFill>
                  <a:schemeClr val="tx1"/>
                </a:solidFill>
                <a:latin typeface="Arial" charset="0"/>
                <a:cs typeface="Arial" charset="0"/>
              </a:rPr>
            </a:br>
            <a:r>
              <a:rPr lang="en-US" dirty="0" smtClean="0">
                <a:solidFill>
                  <a:schemeClr val="tx1"/>
                </a:solidFill>
                <a:latin typeface="Arial" charset="0"/>
                <a:cs typeface="Arial" charset="0"/>
              </a:rPr>
              <a:t>a specific approach for developing compassion</a:t>
            </a:r>
          </a:p>
          <a:p>
            <a:pPr marL="514350" indent="-514350">
              <a:lnSpc>
                <a:spcPct val="90000"/>
              </a:lnSpc>
              <a:buFontTx/>
              <a:buAutoNum type="arabicPeriod"/>
              <a:defRPr/>
            </a:pPr>
            <a:r>
              <a:rPr lang="en-US" dirty="0" smtClean="0">
                <a:solidFill>
                  <a:schemeClr val="tx1"/>
                </a:solidFill>
                <a:latin typeface="Arial" charset="0"/>
                <a:cs typeface="Arial" charset="0"/>
              </a:rPr>
              <a:t>Key Components of CBCT </a:t>
            </a:r>
          </a:p>
          <a:p>
            <a:pPr marL="514350" indent="-514350">
              <a:lnSpc>
                <a:spcPct val="90000"/>
              </a:lnSpc>
              <a:buFontTx/>
              <a:buAutoNum type="arabicPeriod"/>
              <a:defRPr/>
            </a:pPr>
            <a:endParaRPr lang="en-US" dirty="0" smtClean="0">
              <a:latin typeface="Arial" charset="0"/>
              <a:cs typeface="Arial" charset="0"/>
            </a:endParaRPr>
          </a:p>
          <a:p>
            <a:pPr marL="0" indent="0">
              <a:lnSpc>
                <a:spcPct val="90000"/>
              </a:lnSpc>
              <a:buFont typeface="Wingdings 2" charset="0"/>
              <a:buNone/>
              <a:defRPr/>
            </a:pPr>
            <a:endParaRPr lang="en-US" dirty="0">
              <a:latin typeface="Arial" charset="0"/>
              <a:cs typeface="Arial" charset="0"/>
            </a:endParaRPr>
          </a:p>
          <a:p>
            <a:pPr marL="514350" indent="-514350">
              <a:lnSpc>
                <a:spcPct val="90000"/>
              </a:lnSpc>
              <a:defRPr/>
            </a:pPr>
            <a:endParaRPr lang="en-US" dirty="0"/>
          </a:p>
        </p:txBody>
      </p:sp>
    </p:spTree>
    <p:extLst>
      <p:ext uri="{BB962C8B-B14F-4D97-AF65-F5344CB8AC3E}">
        <p14:creationId xmlns:p14="http://schemas.microsoft.com/office/powerpoint/2010/main" val="178201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533400"/>
            <a:ext cx="8001000" cy="1295400"/>
          </a:xfrm>
        </p:spPr>
        <p:txBody>
          <a:bodyPr/>
          <a:lstStyle/>
          <a:p>
            <a:pPr algn="l"/>
            <a:r>
              <a:rPr lang="en-US" dirty="0">
                <a:solidFill>
                  <a:srgbClr val="000000"/>
                </a:solidFill>
              </a:rPr>
              <a:t>Causal Collections for Developing Calm Abiding</a:t>
            </a:r>
          </a:p>
        </p:txBody>
      </p:sp>
      <p:sp>
        <p:nvSpPr>
          <p:cNvPr id="36867" name="Text Box 3"/>
          <p:cNvSpPr txBox="1">
            <a:spLocks noChangeArrowheads="1"/>
          </p:cNvSpPr>
          <p:nvPr/>
        </p:nvSpPr>
        <p:spPr bwMode="auto">
          <a:xfrm>
            <a:off x="838200" y="1962150"/>
            <a:ext cx="60198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Verdana" charset="0"/>
                <a:ea typeface="ＭＳ Ｐゴシック" charset="0"/>
              </a:defRPr>
            </a:lvl1pPr>
            <a:lvl2pPr marL="914400" indent="-457200">
              <a:defRPr sz="2400">
                <a:solidFill>
                  <a:schemeClr val="tx1"/>
                </a:solidFill>
                <a:latin typeface="Verdana" charset="0"/>
                <a:ea typeface="ＭＳ Ｐゴシック" charset="0"/>
              </a:defRPr>
            </a:lvl2pPr>
            <a:lvl3pPr marL="1371600" indent="-457200">
              <a:defRPr sz="2400">
                <a:solidFill>
                  <a:schemeClr val="tx1"/>
                </a:solidFill>
                <a:latin typeface="Verdana" charset="0"/>
                <a:ea typeface="ＭＳ Ｐゴシック" charset="0"/>
              </a:defRPr>
            </a:lvl3pPr>
            <a:lvl4pPr marL="1828800" indent="-457200">
              <a:defRPr sz="2400">
                <a:solidFill>
                  <a:schemeClr val="tx1"/>
                </a:solidFill>
                <a:latin typeface="Verdana" charset="0"/>
                <a:ea typeface="ＭＳ Ｐゴシック" charset="0"/>
              </a:defRPr>
            </a:lvl4pPr>
            <a:lvl5pPr marL="2286000" indent="-457200">
              <a:defRPr sz="2400">
                <a:solidFill>
                  <a:schemeClr val="tx1"/>
                </a:solidFill>
                <a:latin typeface="Verdana" charset="0"/>
                <a:ea typeface="ＭＳ Ｐゴシック" charset="0"/>
              </a:defRPr>
            </a:lvl5pPr>
            <a:lvl6pPr marL="2743200" indent="-457200" eaLnBrk="0" fontAlgn="base" hangingPunct="0">
              <a:spcBef>
                <a:spcPct val="0"/>
              </a:spcBef>
              <a:spcAft>
                <a:spcPct val="0"/>
              </a:spcAft>
              <a:defRPr sz="2400">
                <a:solidFill>
                  <a:schemeClr val="tx1"/>
                </a:solidFill>
                <a:latin typeface="Verdana" charset="0"/>
                <a:ea typeface="ＭＳ Ｐゴシック" charset="0"/>
              </a:defRPr>
            </a:lvl6pPr>
            <a:lvl7pPr marL="3200400" indent="-457200" eaLnBrk="0" fontAlgn="base" hangingPunct="0">
              <a:spcBef>
                <a:spcPct val="0"/>
              </a:spcBef>
              <a:spcAft>
                <a:spcPct val="0"/>
              </a:spcAft>
              <a:defRPr sz="2400">
                <a:solidFill>
                  <a:schemeClr val="tx1"/>
                </a:solidFill>
                <a:latin typeface="Verdana" charset="0"/>
                <a:ea typeface="ＭＳ Ｐゴシック" charset="0"/>
              </a:defRPr>
            </a:lvl7pPr>
            <a:lvl8pPr marL="3657600" indent="-457200" eaLnBrk="0" fontAlgn="base" hangingPunct="0">
              <a:spcBef>
                <a:spcPct val="0"/>
              </a:spcBef>
              <a:spcAft>
                <a:spcPct val="0"/>
              </a:spcAft>
              <a:defRPr sz="2400">
                <a:solidFill>
                  <a:schemeClr val="tx1"/>
                </a:solidFill>
                <a:latin typeface="Verdana" charset="0"/>
                <a:ea typeface="ＭＳ Ｐゴシック" charset="0"/>
              </a:defRPr>
            </a:lvl8pPr>
            <a:lvl9pPr marL="4114800" indent="-457200" eaLnBrk="0" fontAlgn="base" hangingPunct="0">
              <a:spcBef>
                <a:spcPct val="0"/>
              </a:spcBef>
              <a:spcAft>
                <a:spcPct val="0"/>
              </a:spcAft>
              <a:defRPr sz="2400">
                <a:solidFill>
                  <a:schemeClr val="tx1"/>
                </a:solidFill>
                <a:latin typeface="Verdana" charset="0"/>
                <a:ea typeface="ＭＳ Ｐゴシック" charset="0"/>
              </a:defRPr>
            </a:lvl9pPr>
          </a:lstStyle>
          <a:p>
            <a:pPr>
              <a:spcAft>
                <a:spcPct val="50000"/>
              </a:spcAft>
            </a:pPr>
            <a:endParaRPr lang="en-US" dirty="0">
              <a:solidFill>
                <a:srgbClr val="000000"/>
              </a:solidFill>
            </a:endParaRPr>
          </a:p>
          <a:p>
            <a:pPr>
              <a:spcAft>
                <a:spcPct val="50000"/>
              </a:spcAft>
              <a:buFont typeface="Times" charset="0"/>
              <a:buAutoNum type="arabicPeriod"/>
            </a:pPr>
            <a:r>
              <a:rPr lang="en-US" dirty="0">
                <a:solidFill>
                  <a:srgbClr val="000000"/>
                </a:solidFill>
              </a:rPr>
              <a:t>Suitable place</a:t>
            </a:r>
          </a:p>
          <a:p>
            <a:pPr>
              <a:spcAft>
                <a:spcPct val="50000"/>
              </a:spcAft>
              <a:buFont typeface="Times" charset="0"/>
              <a:buAutoNum type="arabicPeriod"/>
            </a:pPr>
            <a:r>
              <a:rPr lang="en-US" dirty="0">
                <a:solidFill>
                  <a:srgbClr val="000000"/>
                </a:solidFill>
              </a:rPr>
              <a:t>Lessening desires</a:t>
            </a:r>
          </a:p>
          <a:p>
            <a:pPr>
              <a:spcAft>
                <a:spcPct val="50000"/>
              </a:spcAft>
              <a:buFont typeface="Times" charset="0"/>
              <a:buAutoNum type="arabicPeriod"/>
            </a:pPr>
            <a:r>
              <a:rPr lang="en-US" dirty="0">
                <a:solidFill>
                  <a:srgbClr val="000000"/>
                </a:solidFill>
              </a:rPr>
              <a:t>Having contentment</a:t>
            </a:r>
          </a:p>
          <a:p>
            <a:pPr>
              <a:spcAft>
                <a:spcPct val="50000"/>
              </a:spcAft>
              <a:buFont typeface="Times" charset="0"/>
              <a:buAutoNum type="arabicPeriod"/>
            </a:pPr>
            <a:r>
              <a:rPr lang="en-US" dirty="0">
                <a:solidFill>
                  <a:srgbClr val="000000"/>
                </a:solidFill>
              </a:rPr>
              <a:t>Giving up unrelated activities</a:t>
            </a:r>
          </a:p>
          <a:p>
            <a:pPr>
              <a:spcAft>
                <a:spcPct val="50000"/>
              </a:spcAft>
              <a:buFont typeface="Times" charset="0"/>
              <a:buAutoNum type="arabicPeriod"/>
            </a:pPr>
            <a:r>
              <a:rPr lang="en-US" dirty="0">
                <a:solidFill>
                  <a:srgbClr val="000000"/>
                </a:solidFill>
              </a:rPr>
              <a:t>Maintaining pure morality</a:t>
            </a:r>
          </a:p>
          <a:p>
            <a:pPr>
              <a:spcAft>
                <a:spcPct val="50000"/>
              </a:spcAft>
              <a:buFont typeface="Times" charset="0"/>
              <a:buAutoNum type="arabicPeriod"/>
            </a:pPr>
            <a:r>
              <a:rPr lang="en-US" dirty="0">
                <a:solidFill>
                  <a:srgbClr val="000000"/>
                </a:solidFill>
              </a:rPr>
              <a:t>Abandoning disturbing conceptions</a:t>
            </a:r>
          </a:p>
        </p:txBody>
      </p:sp>
    </p:spTree>
    <p:extLst>
      <p:ext uri="{BB962C8B-B14F-4D97-AF65-F5344CB8AC3E}">
        <p14:creationId xmlns:p14="http://schemas.microsoft.com/office/powerpoint/2010/main" val="2262232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8001000" cy="1295400"/>
          </a:xfrm>
        </p:spPr>
        <p:txBody>
          <a:bodyPr/>
          <a:lstStyle/>
          <a:p>
            <a:pPr algn="l"/>
            <a:r>
              <a:rPr lang="en-US" dirty="0"/>
              <a:t>Meditation Posture</a:t>
            </a:r>
          </a:p>
        </p:txBody>
      </p:sp>
      <p:sp>
        <p:nvSpPr>
          <p:cNvPr id="51203" name="Text Box 3"/>
          <p:cNvSpPr txBox="1">
            <a:spLocks noChangeArrowheads="1"/>
          </p:cNvSpPr>
          <p:nvPr/>
        </p:nvSpPr>
        <p:spPr bwMode="auto">
          <a:xfrm>
            <a:off x="533400" y="1905000"/>
            <a:ext cx="77724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Verdana" charset="0"/>
                <a:ea typeface="ＭＳ Ｐゴシック" charset="0"/>
              </a:defRPr>
            </a:lvl1pPr>
            <a:lvl2pPr marL="914400" indent="-457200">
              <a:defRPr sz="2400">
                <a:solidFill>
                  <a:schemeClr val="tx1"/>
                </a:solidFill>
                <a:latin typeface="Verdana" charset="0"/>
                <a:ea typeface="ＭＳ Ｐゴシック" charset="0"/>
              </a:defRPr>
            </a:lvl2pPr>
            <a:lvl3pPr marL="1371600" indent="-457200">
              <a:defRPr sz="2400">
                <a:solidFill>
                  <a:schemeClr val="tx1"/>
                </a:solidFill>
                <a:latin typeface="Verdana" charset="0"/>
                <a:ea typeface="ＭＳ Ｐゴシック" charset="0"/>
              </a:defRPr>
            </a:lvl3pPr>
            <a:lvl4pPr marL="1828800" indent="-457200">
              <a:defRPr sz="2400">
                <a:solidFill>
                  <a:schemeClr val="tx1"/>
                </a:solidFill>
                <a:latin typeface="Verdana" charset="0"/>
                <a:ea typeface="ＭＳ Ｐゴシック" charset="0"/>
              </a:defRPr>
            </a:lvl4pPr>
            <a:lvl5pPr marL="2286000" indent="-457200">
              <a:defRPr sz="2400">
                <a:solidFill>
                  <a:schemeClr val="tx1"/>
                </a:solidFill>
                <a:latin typeface="Verdana" charset="0"/>
                <a:ea typeface="ＭＳ Ｐゴシック" charset="0"/>
              </a:defRPr>
            </a:lvl5pPr>
            <a:lvl6pPr marL="2743200" indent="-457200" eaLnBrk="0" fontAlgn="base" hangingPunct="0">
              <a:spcBef>
                <a:spcPct val="0"/>
              </a:spcBef>
              <a:spcAft>
                <a:spcPct val="0"/>
              </a:spcAft>
              <a:defRPr sz="2400">
                <a:solidFill>
                  <a:schemeClr val="tx1"/>
                </a:solidFill>
                <a:latin typeface="Verdana" charset="0"/>
                <a:ea typeface="ＭＳ Ｐゴシック" charset="0"/>
              </a:defRPr>
            </a:lvl6pPr>
            <a:lvl7pPr marL="3200400" indent="-457200" eaLnBrk="0" fontAlgn="base" hangingPunct="0">
              <a:spcBef>
                <a:spcPct val="0"/>
              </a:spcBef>
              <a:spcAft>
                <a:spcPct val="0"/>
              </a:spcAft>
              <a:defRPr sz="2400">
                <a:solidFill>
                  <a:schemeClr val="tx1"/>
                </a:solidFill>
                <a:latin typeface="Verdana" charset="0"/>
                <a:ea typeface="ＭＳ Ｐゴシック" charset="0"/>
              </a:defRPr>
            </a:lvl7pPr>
            <a:lvl8pPr marL="3657600" indent="-457200" eaLnBrk="0" fontAlgn="base" hangingPunct="0">
              <a:spcBef>
                <a:spcPct val="0"/>
              </a:spcBef>
              <a:spcAft>
                <a:spcPct val="0"/>
              </a:spcAft>
              <a:defRPr sz="2400">
                <a:solidFill>
                  <a:schemeClr val="tx1"/>
                </a:solidFill>
                <a:latin typeface="Verdana" charset="0"/>
                <a:ea typeface="ＭＳ Ｐゴシック" charset="0"/>
              </a:defRPr>
            </a:lvl8pPr>
            <a:lvl9pPr marL="4114800" indent="-457200" eaLnBrk="0" fontAlgn="base" hangingPunct="0">
              <a:spcBef>
                <a:spcPct val="0"/>
              </a:spcBef>
              <a:spcAft>
                <a:spcPct val="0"/>
              </a:spcAft>
              <a:defRPr sz="2400">
                <a:solidFill>
                  <a:schemeClr val="tx1"/>
                </a:solidFill>
                <a:latin typeface="Verdana" charset="0"/>
                <a:ea typeface="ＭＳ Ｐゴシック" charset="0"/>
              </a:defRPr>
            </a:lvl9pPr>
          </a:lstStyle>
          <a:p>
            <a:pPr>
              <a:spcAft>
                <a:spcPct val="50000"/>
              </a:spcAft>
            </a:pPr>
            <a:r>
              <a:rPr lang="en-US" sz="2000" dirty="0">
                <a:solidFill>
                  <a:srgbClr val="000000"/>
                </a:solidFill>
              </a:rPr>
              <a:t>The Seven Features of </a:t>
            </a:r>
            <a:r>
              <a:rPr lang="en-US" sz="2000" dirty="0" err="1">
                <a:solidFill>
                  <a:srgbClr val="000000"/>
                </a:solidFill>
              </a:rPr>
              <a:t>Vairocana</a:t>
            </a:r>
            <a:r>
              <a:rPr lang="en-US" sz="2000" dirty="0">
                <a:solidFill>
                  <a:srgbClr val="000000"/>
                </a:solidFill>
              </a:rPr>
              <a:t> Buddha:</a:t>
            </a:r>
            <a:br>
              <a:rPr lang="en-US" sz="2000" dirty="0">
                <a:solidFill>
                  <a:srgbClr val="000000"/>
                </a:solidFill>
              </a:rPr>
            </a:br>
            <a:endParaRPr lang="en-US" sz="2000" dirty="0">
              <a:solidFill>
                <a:srgbClr val="000000"/>
              </a:solidFill>
            </a:endParaRPr>
          </a:p>
          <a:p>
            <a:pPr>
              <a:spcAft>
                <a:spcPct val="50000"/>
              </a:spcAft>
              <a:buFont typeface="Times" charset="0"/>
              <a:buAutoNum type="arabicPeriod"/>
            </a:pPr>
            <a:r>
              <a:rPr lang="en-US" sz="2000" dirty="0">
                <a:solidFill>
                  <a:srgbClr val="000000"/>
                </a:solidFill>
              </a:rPr>
              <a:t>Cross-legged</a:t>
            </a:r>
          </a:p>
          <a:p>
            <a:pPr>
              <a:spcAft>
                <a:spcPct val="50000"/>
              </a:spcAft>
              <a:buFont typeface="Times" charset="0"/>
              <a:buAutoNum type="arabicPeriod"/>
            </a:pPr>
            <a:r>
              <a:rPr lang="en-US" sz="2000" dirty="0">
                <a:solidFill>
                  <a:srgbClr val="000000"/>
                </a:solidFill>
              </a:rPr>
              <a:t>Spine straight like an arrow</a:t>
            </a:r>
          </a:p>
          <a:p>
            <a:pPr>
              <a:spcAft>
                <a:spcPct val="50000"/>
              </a:spcAft>
              <a:buFont typeface="Times" charset="0"/>
              <a:buAutoNum type="arabicPeriod"/>
            </a:pPr>
            <a:r>
              <a:rPr lang="en-US" sz="2000" dirty="0">
                <a:solidFill>
                  <a:srgbClr val="000000"/>
                </a:solidFill>
              </a:rPr>
              <a:t>Hands in meditation posture</a:t>
            </a:r>
          </a:p>
          <a:p>
            <a:pPr>
              <a:spcAft>
                <a:spcPct val="50000"/>
              </a:spcAft>
              <a:buFont typeface="Times" charset="0"/>
              <a:buAutoNum type="arabicPeriod"/>
            </a:pPr>
            <a:r>
              <a:rPr lang="en-US" sz="2000" dirty="0">
                <a:solidFill>
                  <a:srgbClr val="000000"/>
                </a:solidFill>
              </a:rPr>
              <a:t>Shoulders level</a:t>
            </a:r>
          </a:p>
          <a:p>
            <a:pPr>
              <a:spcAft>
                <a:spcPct val="50000"/>
              </a:spcAft>
              <a:buFont typeface="Times" charset="0"/>
              <a:buAutoNum type="arabicPeriod"/>
            </a:pPr>
            <a:r>
              <a:rPr lang="en-US" sz="2000" dirty="0">
                <a:solidFill>
                  <a:srgbClr val="000000"/>
                </a:solidFill>
              </a:rPr>
              <a:t>Head slightly bent forward</a:t>
            </a:r>
          </a:p>
          <a:p>
            <a:pPr>
              <a:spcAft>
                <a:spcPct val="50000"/>
              </a:spcAft>
              <a:buFont typeface="Times" charset="0"/>
              <a:buAutoNum type="arabicPeriod"/>
            </a:pPr>
            <a:r>
              <a:rPr lang="en-US" sz="2000" dirty="0">
                <a:solidFill>
                  <a:srgbClr val="000000"/>
                </a:solidFill>
              </a:rPr>
              <a:t>Eyes cast down</a:t>
            </a:r>
          </a:p>
          <a:p>
            <a:pPr>
              <a:spcAft>
                <a:spcPct val="50000"/>
              </a:spcAft>
              <a:buFont typeface="Times" charset="0"/>
              <a:buAutoNum type="arabicPeriod"/>
            </a:pPr>
            <a:r>
              <a:rPr lang="en-US" sz="2000" dirty="0">
                <a:solidFill>
                  <a:srgbClr val="000000"/>
                </a:solidFill>
              </a:rPr>
              <a:t>Lips and teeth in natural position</a:t>
            </a:r>
          </a:p>
          <a:p>
            <a:pPr>
              <a:spcAft>
                <a:spcPct val="50000"/>
              </a:spcAft>
              <a:buFont typeface="Times" charset="0"/>
              <a:buAutoNum type="arabicPeriod"/>
            </a:pPr>
            <a:endParaRPr lang="en-US" sz="2000" dirty="0">
              <a:solidFill>
                <a:srgbClr val="000000"/>
              </a:solidFill>
            </a:endParaRPr>
          </a:p>
        </p:txBody>
      </p:sp>
      <p:pic>
        <p:nvPicPr>
          <p:cNvPr id="512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755900"/>
            <a:ext cx="3048000" cy="3492500"/>
          </a:xfrm>
          <a:prstGeom prst="rect">
            <a:avLst/>
          </a:prstGeom>
          <a:noFill/>
          <a:ln w="12700">
            <a:solidFill>
              <a:srgbClr val="FFF99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37525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505200"/>
            <a:ext cx="3810000" cy="304800"/>
          </a:xfrm>
          <a:ln/>
          <a:extLst>
            <a:ext uri="{91240B29-F687-4F45-9708-019B960494DF}">
              <a14:hiddenLine xmlns:a14="http://schemas.microsoft.com/office/drawing/2010/main" w="9525">
                <a:solidFill>
                  <a:srgbClr val="FF0000"/>
                </a:solidFill>
                <a:miter lim="800000"/>
                <a:headEnd/>
                <a:tailEnd/>
              </a14:hiddenLine>
            </a:ext>
          </a:extLst>
        </p:spPr>
        <p:txBody>
          <a:bodyPr/>
          <a:lstStyle/>
          <a:p>
            <a:pPr algn="l"/>
            <a:r>
              <a:rPr lang="en-US" sz="2400" dirty="0">
                <a:solidFill>
                  <a:srgbClr val="000000"/>
                </a:solidFill>
              </a:rPr>
              <a:t>To Train the Elephant</a:t>
            </a:r>
            <a:endParaRPr lang="en-US" dirty="0">
              <a:solidFill>
                <a:srgbClr val="000000"/>
              </a:solidFill>
            </a:endParaRPr>
          </a:p>
        </p:txBody>
      </p:sp>
      <p:sp>
        <p:nvSpPr>
          <p:cNvPr id="47107" name="Rectangle 3"/>
          <p:cNvSpPr>
            <a:spLocks noChangeArrowheads="1"/>
          </p:cNvSpPr>
          <p:nvPr/>
        </p:nvSpPr>
        <p:spPr bwMode="auto">
          <a:xfrm>
            <a:off x="4876800" y="3352800"/>
            <a:ext cx="39624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txBody>
          <a:bodyPr lIns="91435" tIns="45718" rIns="91435" bIns="45718" anchor="b"/>
          <a:lstStyle/>
          <a:p>
            <a:pPr defTabSz="1143000" eaLnBrk="1" hangingPunct="1"/>
            <a:r>
              <a:rPr lang="en-US" dirty="0">
                <a:solidFill>
                  <a:srgbClr val="000000"/>
                </a:solidFill>
              </a:rPr>
              <a:t>To Train the Mind</a:t>
            </a:r>
            <a:endParaRPr lang="en-US" sz="5500" dirty="0">
              <a:solidFill>
                <a:srgbClr val="000000"/>
              </a:solidFill>
            </a:endParaRPr>
          </a:p>
        </p:txBody>
      </p:sp>
      <p:sp>
        <p:nvSpPr>
          <p:cNvPr id="47108" name="Text Box 4"/>
          <p:cNvSpPr txBox="1">
            <a:spLocks noChangeArrowheads="1"/>
          </p:cNvSpPr>
          <p:nvPr/>
        </p:nvSpPr>
        <p:spPr bwMode="auto">
          <a:xfrm>
            <a:off x="228600" y="228600"/>
            <a:ext cx="88392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4300" tIns="57150" rIns="114300" bIns="57150">
            <a:spAutoFit/>
          </a:bodyPr>
          <a:lstStyle>
            <a:lvl1pPr defTabSz="1143000">
              <a:defRPr sz="2400">
                <a:solidFill>
                  <a:schemeClr val="tx1"/>
                </a:solidFill>
                <a:latin typeface="Verdana" charset="0"/>
                <a:ea typeface="ＭＳ Ｐゴシック" charset="0"/>
              </a:defRPr>
            </a:lvl1pPr>
            <a:lvl2pPr marL="571500" defTabSz="1143000">
              <a:defRPr sz="2400">
                <a:solidFill>
                  <a:schemeClr val="tx1"/>
                </a:solidFill>
                <a:latin typeface="Verdana" charset="0"/>
                <a:ea typeface="ＭＳ Ｐゴシック" charset="0"/>
              </a:defRPr>
            </a:lvl2pPr>
            <a:lvl3pPr marL="1143000" defTabSz="1143000">
              <a:defRPr sz="2400">
                <a:solidFill>
                  <a:schemeClr val="tx1"/>
                </a:solidFill>
                <a:latin typeface="Verdana" charset="0"/>
                <a:ea typeface="ＭＳ Ｐゴシック" charset="0"/>
              </a:defRPr>
            </a:lvl3pPr>
            <a:lvl4pPr marL="1714500" defTabSz="1143000">
              <a:defRPr sz="2400">
                <a:solidFill>
                  <a:schemeClr val="tx1"/>
                </a:solidFill>
                <a:latin typeface="Verdana" charset="0"/>
                <a:ea typeface="ＭＳ Ｐゴシック" charset="0"/>
              </a:defRPr>
            </a:lvl4pPr>
            <a:lvl5pPr marL="2286000" defTabSz="1143000">
              <a:defRPr sz="2400">
                <a:solidFill>
                  <a:schemeClr val="tx1"/>
                </a:solidFill>
                <a:latin typeface="Verdana" charset="0"/>
                <a:ea typeface="ＭＳ Ｐゴシック" charset="0"/>
              </a:defRPr>
            </a:lvl5pPr>
            <a:lvl6pPr marL="2743200" defTabSz="1143000" eaLnBrk="0" fontAlgn="base" hangingPunct="0">
              <a:spcBef>
                <a:spcPct val="0"/>
              </a:spcBef>
              <a:spcAft>
                <a:spcPct val="0"/>
              </a:spcAft>
              <a:defRPr sz="2400">
                <a:solidFill>
                  <a:schemeClr val="tx1"/>
                </a:solidFill>
                <a:latin typeface="Verdana" charset="0"/>
                <a:ea typeface="ＭＳ Ｐゴシック" charset="0"/>
              </a:defRPr>
            </a:lvl6pPr>
            <a:lvl7pPr marL="3200400" defTabSz="1143000" eaLnBrk="0" fontAlgn="base" hangingPunct="0">
              <a:spcBef>
                <a:spcPct val="0"/>
              </a:spcBef>
              <a:spcAft>
                <a:spcPct val="0"/>
              </a:spcAft>
              <a:defRPr sz="2400">
                <a:solidFill>
                  <a:schemeClr val="tx1"/>
                </a:solidFill>
                <a:latin typeface="Verdana" charset="0"/>
                <a:ea typeface="ＭＳ Ｐゴシック" charset="0"/>
              </a:defRPr>
            </a:lvl7pPr>
            <a:lvl8pPr marL="3657600" defTabSz="1143000" eaLnBrk="0" fontAlgn="base" hangingPunct="0">
              <a:spcBef>
                <a:spcPct val="0"/>
              </a:spcBef>
              <a:spcAft>
                <a:spcPct val="0"/>
              </a:spcAft>
              <a:defRPr sz="2400">
                <a:solidFill>
                  <a:schemeClr val="tx1"/>
                </a:solidFill>
                <a:latin typeface="Verdana" charset="0"/>
                <a:ea typeface="ＭＳ Ｐゴシック" charset="0"/>
              </a:defRPr>
            </a:lvl8pPr>
            <a:lvl9pPr marL="4114800" defTabSz="11430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sz="3600" dirty="0">
                <a:solidFill>
                  <a:srgbClr val="000000"/>
                </a:solidFill>
                <a:latin typeface="Arial" charset="0"/>
              </a:rPr>
              <a:t>Essential Tools for Taming Elephant Mind</a:t>
            </a:r>
            <a:endParaRPr lang="en-US" sz="3600" dirty="0">
              <a:solidFill>
                <a:srgbClr val="000000"/>
              </a:solidFill>
              <a:latin typeface="Times New Roman" charset="0"/>
            </a:endParaRPr>
          </a:p>
        </p:txBody>
      </p:sp>
      <p:sp>
        <p:nvSpPr>
          <p:cNvPr id="47110" name="Text Box 6"/>
          <p:cNvSpPr txBox="1">
            <a:spLocks noChangeArrowheads="1"/>
          </p:cNvSpPr>
          <p:nvPr/>
        </p:nvSpPr>
        <p:spPr bwMode="auto">
          <a:xfrm>
            <a:off x="762000" y="3962400"/>
            <a:ext cx="3810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ct val="25000"/>
              </a:spcAft>
              <a:buFont typeface="Times" charset="0"/>
              <a:buChar char="•"/>
            </a:pPr>
            <a:r>
              <a:rPr lang="en-US" sz="2000" dirty="0">
                <a:solidFill>
                  <a:srgbClr val="000000"/>
                </a:solidFill>
              </a:rPr>
              <a:t> Pillar</a:t>
            </a:r>
          </a:p>
          <a:p>
            <a:pPr eaLnBrk="1" hangingPunct="1">
              <a:spcAft>
                <a:spcPct val="25000"/>
              </a:spcAft>
              <a:buFont typeface="Times" charset="0"/>
              <a:buChar char="•"/>
            </a:pPr>
            <a:r>
              <a:rPr lang="en-US" sz="2000" dirty="0">
                <a:solidFill>
                  <a:srgbClr val="000000"/>
                </a:solidFill>
              </a:rPr>
              <a:t> Rope</a:t>
            </a:r>
          </a:p>
          <a:p>
            <a:pPr eaLnBrk="1" hangingPunct="1">
              <a:spcAft>
                <a:spcPct val="25000"/>
              </a:spcAft>
              <a:buFont typeface="Times" charset="0"/>
              <a:buChar char="•"/>
            </a:pPr>
            <a:r>
              <a:rPr lang="en-US" sz="2000" dirty="0">
                <a:solidFill>
                  <a:srgbClr val="000000"/>
                </a:solidFill>
              </a:rPr>
              <a:t> Attentive Trainer/hook</a:t>
            </a:r>
          </a:p>
        </p:txBody>
      </p:sp>
      <p:sp>
        <p:nvSpPr>
          <p:cNvPr id="47111" name="Text Box 7"/>
          <p:cNvSpPr txBox="1">
            <a:spLocks noChangeArrowheads="1"/>
          </p:cNvSpPr>
          <p:nvPr/>
        </p:nvSpPr>
        <p:spPr bwMode="auto">
          <a:xfrm>
            <a:off x="4876800" y="3962400"/>
            <a:ext cx="3886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ct val="25000"/>
              </a:spcAft>
              <a:buFont typeface="Times" charset="0"/>
              <a:buChar char="•"/>
            </a:pPr>
            <a:r>
              <a:rPr lang="en-US" sz="2000" dirty="0">
                <a:solidFill>
                  <a:srgbClr val="000000"/>
                </a:solidFill>
              </a:rPr>
              <a:t> Object of Attention </a:t>
            </a:r>
            <a:r>
              <a:rPr lang="en-US" sz="1800" dirty="0">
                <a:solidFill>
                  <a:srgbClr val="000000"/>
                </a:solidFill>
              </a:rPr>
              <a:t>(Breath)</a:t>
            </a:r>
          </a:p>
          <a:p>
            <a:pPr eaLnBrk="1" hangingPunct="1">
              <a:spcAft>
                <a:spcPct val="25000"/>
              </a:spcAft>
              <a:buFont typeface="Times" charset="0"/>
              <a:buChar char="•"/>
            </a:pPr>
            <a:r>
              <a:rPr lang="en-US" sz="2000" dirty="0">
                <a:solidFill>
                  <a:srgbClr val="000000"/>
                </a:solidFill>
              </a:rPr>
              <a:t> Mindfulness</a:t>
            </a:r>
          </a:p>
          <a:p>
            <a:pPr eaLnBrk="1" hangingPunct="1">
              <a:spcAft>
                <a:spcPct val="25000"/>
              </a:spcAft>
              <a:buFont typeface="Times" charset="0"/>
              <a:buChar char="•"/>
            </a:pPr>
            <a:r>
              <a:rPr lang="en-US" sz="2000" dirty="0">
                <a:solidFill>
                  <a:srgbClr val="000000"/>
                </a:solidFill>
              </a:rPr>
              <a:t> Introspective vigilance</a:t>
            </a:r>
          </a:p>
        </p:txBody>
      </p:sp>
      <p:sp>
        <p:nvSpPr>
          <p:cNvPr id="47112" name="Rectangle 8"/>
          <p:cNvSpPr>
            <a:spLocks noChangeArrowheads="1"/>
          </p:cNvSpPr>
          <p:nvPr/>
        </p:nvSpPr>
        <p:spPr bwMode="auto">
          <a:xfrm>
            <a:off x="1600200" y="5410200"/>
            <a:ext cx="8458200"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sz="1700" dirty="0">
                <a:solidFill>
                  <a:srgbClr val="000000"/>
                </a:solidFill>
                <a:latin typeface="Arial"/>
              </a:rPr>
              <a:t>”</a:t>
            </a:r>
            <a:r>
              <a:rPr lang="en-US" sz="1700" dirty="0">
                <a:solidFill>
                  <a:srgbClr val="000000"/>
                </a:solidFill>
              </a:rPr>
              <a:t>The unruly elephant of your mind</a:t>
            </a:r>
          </a:p>
          <a:p>
            <a:r>
              <a:rPr lang="en-US" sz="1700" dirty="0">
                <a:solidFill>
                  <a:srgbClr val="000000"/>
                </a:solidFill>
              </a:rPr>
              <a:t>Is securely bound by the rope of mindfulness </a:t>
            </a:r>
          </a:p>
          <a:p>
            <a:r>
              <a:rPr lang="en-US" sz="1700" dirty="0">
                <a:solidFill>
                  <a:srgbClr val="000000"/>
                </a:solidFill>
              </a:rPr>
              <a:t>To the firm pillar of the object of attention,</a:t>
            </a:r>
          </a:p>
          <a:p>
            <a:r>
              <a:rPr lang="en-US" sz="1700" dirty="0">
                <a:solidFill>
                  <a:srgbClr val="000000"/>
                </a:solidFill>
              </a:rPr>
              <a:t>And is gradually controlled with the hook of vigilance.</a:t>
            </a:r>
            <a:r>
              <a:rPr lang="ja-JP" altLang="en-US" sz="1700" dirty="0">
                <a:solidFill>
                  <a:srgbClr val="000000"/>
                </a:solidFill>
                <a:latin typeface="Arial"/>
              </a:rPr>
              <a:t>”</a:t>
            </a:r>
            <a:endParaRPr lang="en-US" sz="2000" dirty="0">
              <a:solidFill>
                <a:srgbClr val="000000"/>
              </a:solidFill>
            </a:endParaRPr>
          </a:p>
          <a:p>
            <a:endParaRPr lang="en-US" sz="2000" dirty="0">
              <a:solidFill>
                <a:srgbClr val="000000"/>
              </a:solidFill>
            </a:endParaRPr>
          </a:p>
        </p:txBody>
      </p:sp>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t="6435" b="3485"/>
          <a:stretch>
            <a:fillRect/>
          </a:stretch>
        </p:blipFill>
        <p:spPr bwMode="auto">
          <a:xfrm>
            <a:off x="1676400" y="1066800"/>
            <a:ext cx="5562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42252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457200"/>
            <a:ext cx="8001000" cy="1295400"/>
          </a:xfrm>
        </p:spPr>
        <p:txBody>
          <a:bodyPr/>
          <a:lstStyle/>
          <a:p>
            <a:pPr algn="l"/>
            <a:r>
              <a:rPr lang="en-US" sz="4200" dirty="0">
                <a:solidFill>
                  <a:srgbClr val="000000"/>
                </a:solidFill>
              </a:rPr>
              <a:t>The Eight Remedies to the Five Obstacles for </a:t>
            </a:r>
            <a:r>
              <a:rPr lang="en-US" sz="4200" dirty="0" err="1">
                <a:solidFill>
                  <a:srgbClr val="000000"/>
                </a:solidFill>
              </a:rPr>
              <a:t>Shamatha</a:t>
            </a:r>
            <a:endParaRPr lang="en-US" dirty="0">
              <a:solidFill>
                <a:srgbClr val="000000"/>
              </a:solidFill>
            </a:endParaRPr>
          </a:p>
        </p:txBody>
      </p:sp>
      <p:sp>
        <p:nvSpPr>
          <p:cNvPr id="43011" name="Text Box 3"/>
          <p:cNvSpPr txBox="1">
            <a:spLocks noChangeArrowheads="1"/>
          </p:cNvSpPr>
          <p:nvPr/>
        </p:nvSpPr>
        <p:spPr bwMode="auto">
          <a:xfrm>
            <a:off x="4419600" y="2043113"/>
            <a:ext cx="4724400" cy="45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Verdana" charset="0"/>
                <a:ea typeface="ＭＳ Ｐゴシック" charset="0"/>
              </a:defRPr>
            </a:lvl1pPr>
            <a:lvl2pPr marL="914400" indent="-457200">
              <a:defRPr sz="2400">
                <a:solidFill>
                  <a:schemeClr val="tx1"/>
                </a:solidFill>
                <a:latin typeface="Verdana" charset="0"/>
                <a:ea typeface="ＭＳ Ｐゴシック" charset="0"/>
              </a:defRPr>
            </a:lvl2pPr>
            <a:lvl3pPr marL="1371600" indent="-457200">
              <a:defRPr sz="2400">
                <a:solidFill>
                  <a:schemeClr val="tx1"/>
                </a:solidFill>
                <a:latin typeface="Verdana" charset="0"/>
                <a:ea typeface="ＭＳ Ｐゴシック" charset="0"/>
              </a:defRPr>
            </a:lvl3pPr>
            <a:lvl4pPr marL="1828800" indent="-457200">
              <a:defRPr sz="2400">
                <a:solidFill>
                  <a:schemeClr val="tx1"/>
                </a:solidFill>
                <a:latin typeface="Verdana" charset="0"/>
                <a:ea typeface="ＭＳ Ｐゴシック" charset="0"/>
              </a:defRPr>
            </a:lvl4pPr>
            <a:lvl5pPr marL="2286000" indent="-457200">
              <a:defRPr sz="2400">
                <a:solidFill>
                  <a:schemeClr val="tx1"/>
                </a:solidFill>
                <a:latin typeface="Verdana" charset="0"/>
                <a:ea typeface="ＭＳ Ｐゴシック" charset="0"/>
              </a:defRPr>
            </a:lvl5pPr>
            <a:lvl6pPr marL="2743200" indent="-457200" eaLnBrk="0" fontAlgn="base" hangingPunct="0">
              <a:spcBef>
                <a:spcPct val="0"/>
              </a:spcBef>
              <a:spcAft>
                <a:spcPct val="0"/>
              </a:spcAft>
              <a:defRPr sz="2400">
                <a:solidFill>
                  <a:schemeClr val="tx1"/>
                </a:solidFill>
                <a:latin typeface="Verdana" charset="0"/>
                <a:ea typeface="ＭＳ Ｐゴシック" charset="0"/>
              </a:defRPr>
            </a:lvl6pPr>
            <a:lvl7pPr marL="3200400" indent="-457200" eaLnBrk="0" fontAlgn="base" hangingPunct="0">
              <a:spcBef>
                <a:spcPct val="0"/>
              </a:spcBef>
              <a:spcAft>
                <a:spcPct val="0"/>
              </a:spcAft>
              <a:defRPr sz="2400">
                <a:solidFill>
                  <a:schemeClr val="tx1"/>
                </a:solidFill>
                <a:latin typeface="Verdana" charset="0"/>
                <a:ea typeface="ＭＳ Ｐゴシック" charset="0"/>
              </a:defRPr>
            </a:lvl7pPr>
            <a:lvl8pPr marL="3657600" indent="-457200" eaLnBrk="0" fontAlgn="base" hangingPunct="0">
              <a:spcBef>
                <a:spcPct val="0"/>
              </a:spcBef>
              <a:spcAft>
                <a:spcPct val="0"/>
              </a:spcAft>
              <a:defRPr sz="2400">
                <a:solidFill>
                  <a:schemeClr val="tx1"/>
                </a:solidFill>
                <a:latin typeface="Verdana" charset="0"/>
                <a:ea typeface="ＭＳ Ｐゴシック" charset="0"/>
              </a:defRPr>
            </a:lvl8pPr>
            <a:lvl9pPr marL="4114800" indent="-457200" eaLnBrk="0" fontAlgn="base" hangingPunct="0">
              <a:spcBef>
                <a:spcPct val="0"/>
              </a:spcBef>
              <a:spcAft>
                <a:spcPct val="0"/>
              </a:spcAft>
              <a:defRPr sz="2400">
                <a:solidFill>
                  <a:schemeClr val="tx1"/>
                </a:solidFill>
                <a:latin typeface="Verdana" charset="0"/>
                <a:ea typeface="ＭＳ Ｐゴシック" charset="0"/>
              </a:defRPr>
            </a:lvl9pPr>
          </a:lstStyle>
          <a:p>
            <a:pPr>
              <a:spcAft>
                <a:spcPct val="50000"/>
              </a:spcAft>
              <a:buFont typeface="Times" charset="0"/>
              <a:buNone/>
            </a:pPr>
            <a:r>
              <a:rPr lang="en-US" sz="2600" dirty="0">
                <a:solidFill>
                  <a:srgbClr val="000000"/>
                </a:solidFill>
              </a:rPr>
              <a:t>   Remedies</a:t>
            </a:r>
            <a:endParaRPr lang="en-US" dirty="0">
              <a:solidFill>
                <a:srgbClr val="000000"/>
              </a:solidFill>
            </a:endParaRPr>
          </a:p>
          <a:p>
            <a:pPr>
              <a:spcAft>
                <a:spcPct val="60000"/>
              </a:spcAft>
              <a:buFont typeface="Times" charset="0"/>
              <a:buChar char="•"/>
            </a:pPr>
            <a:r>
              <a:rPr lang="en-US" sz="2000" dirty="0">
                <a:solidFill>
                  <a:srgbClr val="000000"/>
                </a:solidFill>
              </a:rPr>
              <a:t>Faith</a:t>
            </a:r>
          </a:p>
          <a:p>
            <a:pPr>
              <a:spcAft>
                <a:spcPct val="60000"/>
              </a:spcAft>
              <a:buFont typeface="Times" charset="0"/>
              <a:buChar char="•"/>
            </a:pPr>
            <a:r>
              <a:rPr lang="en-US" sz="2000" dirty="0">
                <a:solidFill>
                  <a:srgbClr val="000000"/>
                </a:solidFill>
              </a:rPr>
              <a:t>Aspiration</a:t>
            </a:r>
          </a:p>
          <a:p>
            <a:pPr>
              <a:spcAft>
                <a:spcPct val="60000"/>
              </a:spcAft>
              <a:buFont typeface="Times" charset="0"/>
              <a:buChar char="•"/>
            </a:pPr>
            <a:r>
              <a:rPr lang="en-US" sz="2000" dirty="0">
                <a:solidFill>
                  <a:srgbClr val="000000"/>
                </a:solidFill>
              </a:rPr>
              <a:t>Effort</a:t>
            </a:r>
          </a:p>
          <a:p>
            <a:pPr>
              <a:spcAft>
                <a:spcPct val="60000"/>
              </a:spcAft>
              <a:buFont typeface="Times" charset="0"/>
              <a:buChar char="•"/>
            </a:pPr>
            <a:r>
              <a:rPr lang="en-US" sz="2000" dirty="0">
                <a:solidFill>
                  <a:srgbClr val="000000"/>
                </a:solidFill>
              </a:rPr>
              <a:t>Pliancy </a:t>
            </a:r>
          </a:p>
          <a:p>
            <a:pPr>
              <a:spcAft>
                <a:spcPct val="60000"/>
              </a:spcAft>
              <a:buFont typeface="Times" charset="0"/>
              <a:buChar char="•"/>
            </a:pPr>
            <a:r>
              <a:rPr lang="en-US" sz="2000" dirty="0">
                <a:solidFill>
                  <a:srgbClr val="000000"/>
                </a:solidFill>
              </a:rPr>
              <a:t>Mindfulness</a:t>
            </a:r>
          </a:p>
          <a:p>
            <a:pPr>
              <a:spcAft>
                <a:spcPct val="60000"/>
              </a:spcAft>
              <a:buFont typeface="Times" charset="0"/>
              <a:buChar char="•"/>
            </a:pPr>
            <a:r>
              <a:rPr lang="en-US" sz="2000" dirty="0">
                <a:solidFill>
                  <a:srgbClr val="000000"/>
                </a:solidFill>
              </a:rPr>
              <a:t>Introspective vigilance</a:t>
            </a:r>
          </a:p>
          <a:p>
            <a:pPr>
              <a:spcAft>
                <a:spcPct val="60000"/>
              </a:spcAft>
              <a:buFont typeface="Times" charset="0"/>
              <a:buChar char="•"/>
            </a:pPr>
            <a:r>
              <a:rPr lang="en-US" sz="2000" dirty="0">
                <a:solidFill>
                  <a:srgbClr val="000000"/>
                </a:solidFill>
              </a:rPr>
              <a:t>Application</a:t>
            </a:r>
          </a:p>
          <a:p>
            <a:pPr>
              <a:spcAft>
                <a:spcPct val="60000"/>
              </a:spcAft>
              <a:buFont typeface="Times" charset="0"/>
              <a:buChar char="•"/>
            </a:pPr>
            <a:r>
              <a:rPr lang="en-US" sz="2000" dirty="0">
                <a:solidFill>
                  <a:srgbClr val="000000"/>
                </a:solidFill>
              </a:rPr>
              <a:t>Non-application / Equilibrium</a:t>
            </a:r>
            <a:endParaRPr lang="en-US" dirty="0">
              <a:solidFill>
                <a:srgbClr val="000000"/>
              </a:solidFill>
            </a:endParaRPr>
          </a:p>
        </p:txBody>
      </p:sp>
      <p:sp>
        <p:nvSpPr>
          <p:cNvPr id="43013" name="Text Box 5"/>
          <p:cNvSpPr txBox="1">
            <a:spLocks noChangeArrowheads="1"/>
          </p:cNvSpPr>
          <p:nvPr/>
        </p:nvSpPr>
        <p:spPr bwMode="auto">
          <a:xfrm>
            <a:off x="228600" y="2057400"/>
            <a:ext cx="39624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Verdana" charset="0"/>
                <a:ea typeface="ＭＳ Ｐゴシック" charset="0"/>
              </a:defRPr>
            </a:lvl1pPr>
            <a:lvl2pPr marL="914400" indent="-457200">
              <a:defRPr sz="2400">
                <a:solidFill>
                  <a:schemeClr val="tx1"/>
                </a:solidFill>
                <a:latin typeface="Verdana" charset="0"/>
                <a:ea typeface="ＭＳ Ｐゴシック" charset="0"/>
              </a:defRPr>
            </a:lvl2pPr>
            <a:lvl3pPr marL="1371600" indent="-457200">
              <a:defRPr sz="2400">
                <a:solidFill>
                  <a:schemeClr val="tx1"/>
                </a:solidFill>
                <a:latin typeface="Verdana" charset="0"/>
                <a:ea typeface="ＭＳ Ｐゴシック" charset="0"/>
              </a:defRPr>
            </a:lvl3pPr>
            <a:lvl4pPr marL="1828800" indent="-457200">
              <a:defRPr sz="2400">
                <a:solidFill>
                  <a:schemeClr val="tx1"/>
                </a:solidFill>
                <a:latin typeface="Verdana" charset="0"/>
                <a:ea typeface="ＭＳ Ｐゴシック" charset="0"/>
              </a:defRPr>
            </a:lvl4pPr>
            <a:lvl5pPr marL="2286000" indent="-457200">
              <a:defRPr sz="2400">
                <a:solidFill>
                  <a:schemeClr val="tx1"/>
                </a:solidFill>
                <a:latin typeface="Verdana" charset="0"/>
                <a:ea typeface="ＭＳ Ｐゴシック" charset="0"/>
              </a:defRPr>
            </a:lvl5pPr>
            <a:lvl6pPr marL="2743200" indent="-457200" eaLnBrk="0" fontAlgn="base" hangingPunct="0">
              <a:spcBef>
                <a:spcPct val="0"/>
              </a:spcBef>
              <a:spcAft>
                <a:spcPct val="0"/>
              </a:spcAft>
              <a:defRPr sz="2400">
                <a:solidFill>
                  <a:schemeClr val="tx1"/>
                </a:solidFill>
                <a:latin typeface="Verdana" charset="0"/>
                <a:ea typeface="ＭＳ Ｐゴシック" charset="0"/>
              </a:defRPr>
            </a:lvl6pPr>
            <a:lvl7pPr marL="3200400" indent="-457200" eaLnBrk="0" fontAlgn="base" hangingPunct="0">
              <a:spcBef>
                <a:spcPct val="0"/>
              </a:spcBef>
              <a:spcAft>
                <a:spcPct val="0"/>
              </a:spcAft>
              <a:defRPr sz="2400">
                <a:solidFill>
                  <a:schemeClr val="tx1"/>
                </a:solidFill>
                <a:latin typeface="Verdana" charset="0"/>
                <a:ea typeface="ＭＳ Ｐゴシック" charset="0"/>
              </a:defRPr>
            </a:lvl7pPr>
            <a:lvl8pPr marL="3657600" indent="-457200" eaLnBrk="0" fontAlgn="base" hangingPunct="0">
              <a:spcBef>
                <a:spcPct val="0"/>
              </a:spcBef>
              <a:spcAft>
                <a:spcPct val="0"/>
              </a:spcAft>
              <a:defRPr sz="2400">
                <a:solidFill>
                  <a:schemeClr val="tx1"/>
                </a:solidFill>
                <a:latin typeface="Verdana" charset="0"/>
                <a:ea typeface="ＭＳ Ｐゴシック" charset="0"/>
              </a:defRPr>
            </a:lvl8pPr>
            <a:lvl9pPr marL="4114800" indent="-457200" eaLnBrk="0" fontAlgn="base" hangingPunct="0">
              <a:spcBef>
                <a:spcPct val="0"/>
              </a:spcBef>
              <a:spcAft>
                <a:spcPct val="0"/>
              </a:spcAft>
              <a:defRPr sz="2400">
                <a:solidFill>
                  <a:schemeClr val="tx1"/>
                </a:solidFill>
                <a:latin typeface="Verdana" charset="0"/>
                <a:ea typeface="ＭＳ Ｐゴシック" charset="0"/>
              </a:defRPr>
            </a:lvl9pPr>
          </a:lstStyle>
          <a:p>
            <a:pPr algn="r">
              <a:spcAft>
                <a:spcPct val="60000"/>
              </a:spcAft>
              <a:buFont typeface="Times" charset="0"/>
              <a:buNone/>
            </a:pPr>
            <a:r>
              <a:rPr lang="en-US" sz="2200" dirty="0">
                <a:solidFill>
                  <a:srgbClr val="000000"/>
                </a:solidFill>
              </a:rPr>
              <a:t>Obstacles</a:t>
            </a:r>
            <a:endParaRPr lang="en-US" sz="2000" i="1" dirty="0">
              <a:solidFill>
                <a:srgbClr val="000000"/>
              </a:solidFill>
            </a:endParaRPr>
          </a:p>
          <a:p>
            <a:pPr algn="r">
              <a:spcAft>
                <a:spcPct val="60000"/>
              </a:spcAft>
              <a:buFont typeface="Times" charset="0"/>
              <a:buNone/>
            </a:pPr>
            <a:r>
              <a:rPr lang="en-US" sz="2000" i="1" dirty="0">
                <a:solidFill>
                  <a:srgbClr val="000000"/>
                </a:solidFill>
              </a:rPr>
              <a:t>Laziness</a:t>
            </a:r>
          </a:p>
          <a:p>
            <a:pPr algn="r">
              <a:spcAft>
                <a:spcPct val="60000"/>
              </a:spcAft>
              <a:buFont typeface="Times" charset="0"/>
              <a:buNone/>
            </a:pPr>
            <a:endParaRPr lang="en-US" sz="2000" i="1" dirty="0">
              <a:solidFill>
                <a:srgbClr val="000000"/>
              </a:solidFill>
            </a:endParaRPr>
          </a:p>
          <a:p>
            <a:pPr algn="r">
              <a:spcAft>
                <a:spcPct val="60000"/>
              </a:spcAft>
              <a:buFont typeface="Times" charset="0"/>
              <a:buNone/>
            </a:pPr>
            <a:endParaRPr lang="en-US" sz="2000" i="1" dirty="0">
              <a:solidFill>
                <a:srgbClr val="000000"/>
              </a:solidFill>
            </a:endParaRPr>
          </a:p>
          <a:p>
            <a:pPr algn="r">
              <a:spcAft>
                <a:spcPct val="60000"/>
              </a:spcAft>
              <a:buFont typeface="Times" charset="0"/>
              <a:buNone/>
            </a:pPr>
            <a:endParaRPr lang="en-US" sz="2000" i="1" dirty="0">
              <a:solidFill>
                <a:srgbClr val="000000"/>
              </a:solidFill>
            </a:endParaRPr>
          </a:p>
          <a:p>
            <a:pPr algn="r">
              <a:spcAft>
                <a:spcPct val="60000"/>
              </a:spcAft>
              <a:buFont typeface="Times" charset="0"/>
              <a:buNone/>
            </a:pPr>
            <a:r>
              <a:rPr lang="en-US" sz="2000" i="1" dirty="0">
                <a:solidFill>
                  <a:srgbClr val="000000"/>
                </a:solidFill>
              </a:rPr>
              <a:t>Forgetfulness</a:t>
            </a:r>
          </a:p>
          <a:p>
            <a:pPr algn="r">
              <a:spcAft>
                <a:spcPct val="60000"/>
              </a:spcAft>
              <a:buFont typeface="Times" charset="0"/>
              <a:buNone/>
            </a:pPr>
            <a:r>
              <a:rPr lang="en-US" sz="2000" i="1" dirty="0">
                <a:solidFill>
                  <a:srgbClr val="000000"/>
                </a:solidFill>
              </a:rPr>
              <a:t>Mental sinking &amp; excitement</a:t>
            </a:r>
          </a:p>
          <a:p>
            <a:pPr algn="r">
              <a:spcAft>
                <a:spcPct val="60000"/>
              </a:spcAft>
              <a:buFont typeface="Times" charset="0"/>
              <a:buNone/>
            </a:pPr>
            <a:r>
              <a:rPr lang="en-US" sz="2000" i="1" dirty="0">
                <a:solidFill>
                  <a:srgbClr val="000000"/>
                </a:solidFill>
              </a:rPr>
              <a:t>Non-application</a:t>
            </a:r>
          </a:p>
          <a:p>
            <a:pPr algn="r">
              <a:spcAft>
                <a:spcPct val="60000"/>
              </a:spcAft>
              <a:buFont typeface="Times" charset="0"/>
              <a:buNone/>
            </a:pPr>
            <a:r>
              <a:rPr lang="en-US" sz="2000" i="1" dirty="0" err="1">
                <a:solidFill>
                  <a:srgbClr val="000000"/>
                </a:solidFill>
              </a:rPr>
              <a:t>Overapplication</a:t>
            </a:r>
            <a:endParaRPr lang="en-US" dirty="0">
              <a:solidFill>
                <a:srgbClr val="000000"/>
              </a:solidFill>
            </a:endParaRPr>
          </a:p>
        </p:txBody>
      </p:sp>
    </p:spTree>
    <p:extLst>
      <p:ext uri="{BB962C8B-B14F-4D97-AF65-F5344CB8AC3E}">
        <p14:creationId xmlns:p14="http://schemas.microsoft.com/office/powerpoint/2010/main" val="2428358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13360"/>
            <a:ext cx="8001000" cy="985520"/>
          </a:xfrm>
        </p:spPr>
        <p:txBody>
          <a:bodyPr/>
          <a:lstStyle/>
          <a:p>
            <a:pPr algn="l"/>
            <a:r>
              <a:rPr lang="en-US" dirty="0"/>
              <a:t>The Nine Mental </a:t>
            </a:r>
            <a:r>
              <a:rPr lang="en-US" dirty="0" err="1"/>
              <a:t>Abidings</a:t>
            </a:r>
            <a:endParaRPr lang="en-US" dirty="0"/>
          </a:p>
        </p:txBody>
      </p:sp>
      <p:sp>
        <p:nvSpPr>
          <p:cNvPr id="38915" name="Text Box 3"/>
          <p:cNvSpPr txBox="1">
            <a:spLocks noChangeArrowheads="1"/>
          </p:cNvSpPr>
          <p:nvPr/>
        </p:nvSpPr>
        <p:spPr bwMode="auto">
          <a:xfrm>
            <a:off x="1143000" y="1066800"/>
            <a:ext cx="38100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Verdana" charset="0"/>
                <a:ea typeface="ＭＳ Ｐゴシック" charset="0"/>
              </a:defRPr>
            </a:lvl1pPr>
            <a:lvl2pPr marL="914400" indent="-457200">
              <a:defRPr sz="2400">
                <a:solidFill>
                  <a:schemeClr val="tx1"/>
                </a:solidFill>
                <a:latin typeface="Verdana" charset="0"/>
                <a:ea typeface="ＭＳ Ｐゴシック" charset="0"/>
              </a:defRPr>
            </a:lvl2pPr>
            <a:lvl3pPr marL="1371600" indent="-457200">
              <a:defRPr sz="2400">
                <a:solidFill>
                  <a:schemeClr val="tx1"/>
                </a:solidFill>
                <a:latin typeface="Verdana" charset="0"/>
                <a:ea typeface="ＭＳ Ｐゴシック" charset="0"/>
              </a:defRPr>
            </a:lvl3pPr>
            <a:lvl4pPr marL="1828800" indent="-457200">
              <a:defRPr sz="2400">
                <a:solidFill>
                  <a:schemeClr val="tx1"/>
                </a:solidFill>
                <a:latin typeface="Verdana" charset="0"/>
                <a:ea typeface="ＭＳ Ｐゴシック" charset="0"/>
              </a:defRPr>
            </a:lvl4pPr>
            <a:lvl5pPr marL="2286000" indent="-457200">
              <a:defRPr sz="2400">
                <a:solidFill>
                  <a:schemeClr val="tx1"/>
                </a:solidFill>
                <a:latin typeface="Verdana" charset="0"/>
                <a:ea typeface="ＭＳ Ｐゴシック" charset="0"/>
              </a:defRPr>
            </a:lvl5pPr>
            <a:lvl6pPr marL="2743200" indent="-457200" eaLnBrk="0" fontAlgn="base" hangingPunct="0">
              <a:spcBef>
                <a:spcPct val="0"/>
              </a:spcBef>
              <a:spcAft>
                <a:spcPct val="0"/>
              </a:spcAft>
              <a:defRPr sz="2400">
                <a:solidFill>
                  <a:schemeClr val="tx1"/>
                </a:solidFill>
                <a:latin typeface="Verdana" charset="0"/>
                <a:ea typeface="ＭＳ Ｐゴシック" charset="0"/>
              </a:defRPr>
            </a:lvl6pPr>
            <a:lvl7pPr marL="3200400" indent="-457200" eaLnBrk="0" fontAlgn="base" hangingPunct="0">
              <a:spcBef>
                <a:spcPct val="0"/>
              </a:spcBef>
              <a:spcAft>
                <a:spcPct val="0"/>
              </a:spcAft>
              <a:defRPr sz="2400">
                <a:solidFill>
                  <a:schemeClr val="tx1"/>
                </a:solidFill>
                <a:latin typeface="Verdana" charset="0"/>
                <a:ea typeface="ＭＳ Ｐゴシック" charset="0"/>
              </a:defRPr>
            </a:lvl7pPr>
            <a:lvl8pPr marL="3657600" indent="-457200" eaLnBrk="0" fontAlgn="base" hangingPunct="0">
              <a:spcBef>
                <a:spcPct val="0"/>
              </a:spcBef>
              <a:spcAft>
                <a:spcPct val="0"/>
              </a:spcAft>
              <a:defRPr sz="2400">
                <a:solidFill>
                  <a:schemeClr val="tx1"/>
                </a:solidFill>
                <a:latin typeface="Verdana" charset="0"/>
                <a:ea typeface="ＭＳ Ｐゴシック" charset="0"/>
              </a:defRPr>
            </a:lvl8pPr>
            <a:lvl9pPr marL="4114800" indent="-457200" eaLnBrk="0" fontAlgn="base" hangingPunct="0">
              <a:spcBef>
                <a:spcPct val="0"/>
              </a:spcBef>
              <a:spcAft>
                <a:spcPct val="0"/>
              </a:spcAft>
              <a:defRPr sz="2400">
                <a:solidFill>
                  <a:schemeClr val="tx1"/>
                </a:solidFill>
                <a:latin typeface="Verdana" charset="0"/>
                <a:ea typeface="ＭＳ Ｐゴシック" charset="0"/>
              </a:defRPr>
            </a:lvl9pPr>
          </a:lstStyle>
          <a:p>
            <a:pPr>
              <a:spcAft>
                <a:spcPct val="50000"/>
              </a:spcAft>
            </a:pPr>
            <a:endParaRPr lang="en-US" dirty="0">
              <a:solidFill>
                <a:srgbClr val="000000"/>
              </a:solidFill>
            </a:endParaRPr>
          </a:p>
          <a:p>
            <a:pPr>
              <a:spcAft>
                <a:spcPct val="60000"/>
              </a:spcAft>
              <a:buFont typeface="Times" charset="0"/>
              <a:buAutoNum type="arabicPeriod"/>
            </a:pPr>
            <a:r>
              <a:rPr lang="en-US" sz="2000" dirty="0">
                <a:solidFill>
                  <a:srgbClr val="000000"/>
                </a:solidFill>
              </a:rPr>
              <a:t>Placing the Mind</a:t>
            </a:r>
          </a:p>
          <a:p>
            <a:pPr>
              <a:spcAft>
                <a:spcPct val="60000"/>
              </a:spcAft>
              <a:buFont typeface="Times" charset="0"/>
              <a:buAutoNum type="arabicPeriod"/>
            </a:pPr>
            <a:r>
              <a:rPr lang="en-US" sz="2000" dirty="0">
                <a:solidFill>
                  <a:srgbClr val="000000"/>
                </a:solidFill>
              </a:rPr>
              <a:t>Continual Placement</a:t>
            </a:r>
          </a:p>
          <a:p>
            <a:pPr>
              <a:spcAft>
                <a:spcPct val="60000"/>
              </a:spcAft>
              <a:buFont typeface="Times" charset="0"/>
              <a:buAutoNum type="arabicPeriod"/>
            </a:pPr>
            <a:r>
              <a:rPr lang="en-US" sz="2000" dirty="0">
                <a:solidFill>
                  <a:srgbClr val="000000"/>
                </a:solidFill>
              </a:rPr>
              <a:t>Re-placement</a:t>
            </a:r>
          </a:p>
          <a:p>
            <a:pPr>
              <a:spcAft>
                <a:spcPct val="60000"/>
              </a:spcAft>
              <a:buFont typeface="Times" charset="0"/>
              <a:buAutoNum type="arabicPeriod"/>
            </a:pPr>
            <a:r>
              <a:rPr lang="en-US" sz="2000" dirty="0">
                <a:solidFill>
                  <a:srgbClr val="000000"/>
                </a:solidFill>
              </a:rPr>
              <a:t>Close Placement</a:t>
            </a:r>
          </a:p>
          <a:p>
            <a:pPr>
              <a:spcAft>
                <a:spcPct val="60000"/>
              </a:spcAft>
              <a:buFont typeface="Times" charset="0"/>
              <a:buAutoNum type="arabicPeriod"/>
            </a:pPr>
            <a:r>
              <a:rPr lang="en-US" sz="2000" dirty="0">
                <a:solidFill>
                  <a:srgbClr val="000000"/>
                </a:solidFill>
              </a:rPr>
              <a:t>Controlling</a:t>
            </a:r>
          </a:p>
          <a:p>
            <a:pPr>
              <a:spcAft>
                <a:spcPct val="60000"/>
              </a:spcAft>
              <a:buFont typeface="Times" charset="0"/>
              <a:buAutoNum type="arabicPeriod"/>
            </a:pPr>
            <a:r>
              <a:rPr lang="en-US" sz="2000" dirty="0">
                <a:solidFill>
                  <a:srgbClr val="000000"/>
                </a:solidFill>
              </a:rPr>
              <a:t>Pacifying</a:t>
            </a:r>
          </a:p>
          <a:p>
            <a:pPr>
              <a:spcAft>
                <a:spcPct val="60000"/>
              </a:spcAft>
              <a:buFont typeface="Times" charset="0"/>
              <a:buAutoNum type="arabicPeriod"/>
            </a:pPr>
            <a:r>
              <a:rPr lang="en-US" sz="2000" dirty="0">
                <a:solidFill>
                  <a:srgbClr val="000000"/>
                </a:solidFill>
              </a:rPr>
              <a:t>Completely Pacifying</a:t>
            </a:r>
          </a:p>
          <a:p>
            <a:pPr>
              <a:spcAft>
                <a:spcPct val="60000"/>
              </a:spcAft>
              <a:buFont typeface="Times" charset="0"/>
              <a:buAutoNum type="arabicPeriod"/>
            </a:pPr>
            <a:r>
              <a:rPr lang="en-US" sz="2000" dirty="0">
                <a:solidFill>
                  <a:srgbClr val="000000"/>
                </a:solidFill>
              </a:rPr>
              <a:t>Single-pointedness</a:t>
            </a:r>
          </a:p>
          <a:p>
            <a:pPr>
              <a:spcAft>
                <a:spcPct val="60000"/>
              </a:spcAft>
              <a:buFont typeface="Times" charset="0"/>
              <a:buAutoNum type="arabicPeriod"/>
            </a:pPr>
            <a:r>
              <a:rPr lang="en-US" sz="2000" dirty="0">
                <a:solidFill>
                  <a:srgbClr val="000000"/>
                </a:solidFill>
              </a:rPr>
              <a:t>Placement in Equipoise</a:t>
            </a:r>
            <a:endParaRPr lang="en-US" dirty="0">
              <a:solidFill>
                <a:srgbClr val="000000"/>
              </a:solidFill>
            </a:endParaRP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l="3499" t="2670" r="3860" b="1224"/>
          <a:stretch>
            <a:fillRect/>
          </a:stretch>
        </p:blipFill>
        <p:spPr bwMode="auto">
          <a:xfrm>
            <a:off x="5257800" y="1219200"/>
            <a:ext cx="3459163" cy="53340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44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76375"/>
            <a:ext cx="36576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4"/>
          <p:cNvSpPr>
            <a:spLocks noChangeShapeType="1"/>
          </p:cNvSpPr>
          <p:nvPr/>
        </p:nvSpPr>
        <p:spPr bwMode="auto">
          <a:xfrm flipH="1">
            <a:off x="2819400" y="2009775"/>
            <a:ext cx="27432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 name="Line 5"/>
          <p:cNvSpPr>
            <a:spLocks noChangeShapeType="1"/>
          </p:cNvSpPr>
          <p:nvPr/>
        </p:nvSpPr>
        <p:spPr bwMode="auto">
          <a:xfrm flipH="1" flipV="1">
            <a:off x="3733800" y="3381375"/>
            <a:ext cx="1752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1" name="Line 6"/>
          <p:cNvSpPr>
            <a:spLocks noChangeShapeType="1"/>
          </p:cNvSpPr>
          <p:nvPr/>
        </p:nvSpPr>
        <p:spPr bwMode="auto">
          <a:xfrm flipH="1" flipV="1">
            <a:off x="3276600" y="3686175"/>
            <a:ext cx="22860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2" name="Text Box 7"/>
          <p:cNvSpPr txBox="1">
            <a:spLocks noChangeArrowheads="1"/>
          </p:cNvSpPr>
          <p:nvPr/>
        </p:nvSpPr>
        <p:spPr bwMode="auto">
          <a:xfrm>
            <a:off x="5486400" y="1781175"/>
            <a:ext cx="3200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Verdana" charset="0"/>
              </a:rPr>
              <a:t>Shila - moral discipline</a:t>
            </a:r>
          </a:p>
          <a:p>
            <a:pPr eaLnBrk="1" hangingPunct="1">
              <a:spcBef>
                <a:spcPct val="50000"/>
              </a:spcBef>
            </a:pPr>
            <a:endParaRPr lang="en-US" sz="2000">
              <a:latin typeface="Verdana" charset="0"/>
            </a:endParaRPr>
          </a:p>
          <a:p>
            <a:pPr eaLnBrk="1" hangingPunct="1">
              <a:spcBef>
                <a:spcPct val="50000"/>
              </a:spcBef>
            </a:pPr>
            <a:endParaRPr lang="en-US" sz="2000">
              <a:latin typeface="Verdana" charset="0"/>
            </a:endParaRPr>
          </a:p>
          <a:p>
            <a:pPr eaLnBrk="1" hangingPunct="1">
              <a:spcBef>
                <a:spcPct val="50000"/>
              </a:spcBef>
            </a:pPr>
            <a:r>
              <a:rPr lang="en-US" sz="2000">
                <a:latin typeface="Verdana" charset="0"/>
              </a:rPr>
              <a:t>Samadhi - meditative stabilization</a:t>
            </a:r>
          </a:p>
          <a:p>
            <a:pPr eaLnBrk="1" hangingPunct="1">
              <a:spcBef>
                <a:spcPct val="50000"/>
              </a:spcBef>
            </a:pPr>
            <a:endParaRPr lang="en-US" sz="2000">
              <a:latin typeface="Verdana" charset="0"/>
            </a:endParaRPr>
          </a:p>
          <a:p>
            <a:pPr eaLnBrk="1" hangingPunct="1">
              <a:spcBef>
                <a:spcPct val="50000"/>
              </a:spcBef>
            </a:pPr>
            <a:r>
              <a:rPr lang="en-US" sz="2000">
                <a:latin typeface="Verdana" charset="0"/>
              </a:rPr>
              <a:t>Prajna - Wisdom</a:t>
            </a:r>
            <a:endParaRPr lang="en-US">
              <a:latin typeface="Verdana" charset="0"/>
            </a:endParaRPr>
          </a:p>
          <a:p>
            <a:pPr eaLnBrk="1" hangingPunct="1">
              <a:spcBef>
                <a:spcPct val="50000"/>
              </a:spcBef>
              <a:buFont typeface="Wingdings" charset="0"/>
              <a:buNone/>
            </a:pPr>
            <a:r>
              <a:rPr lang="en-US">
                <a:latin typeface="Verdana" charset="0"/>
              </a:rPr>
              <a:t> </a:t>
            </a:r>
          </a:p>
        </p:txBody>
      </p:sp>
      <p:sp>
        <p:nvSpPr>
          <p:cNvPr id="4103" name="Text Box 8"/>
          <p:cNvSpPr txBox="1">
            <a:spLocks noChangeArrowheads="1"/>
          </p:cNvSpPr>
          <p:nvPr/>
        </p:nvSpPr>
        <p:spPr bwMode="auto">
          <a:xfrm>
            <a:off x="762000" y="5380038"/>
            <a:ext cx="7848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ct val="50000"/>
              </a:spcAft>
            </a:pPr>
            <a:r>
              <a:rPr lang="ja-JP" altLang="en-US" sz="1700">
                <a:latin typeface="Verdana" charset="0"/>
              </a:rPr>
              <a:t>“</a:t>
            </a:r>
            <a:r>
              <a:rPr lang="en-US" altLang="ja-JP" sz="1700">
                <a:latin typeface="Verdana" charset="0"/>
              </a:rPr>
              <a:t>Abiding in moral discipline, meditative stabilization is obtained.</a:t>
            </a:r>
          </a:p>
          <a:p>
            <a:pPr eaLnBrk="1" hangingPunct="1">
              <a:spcAft>
                <a:spcPct val="50000"/>
              </a:spcAft>
            </a:pPr>
            <a:r>
              <a:rPr lang="en-US" sz="1700">
                <a:latin typeface="Verdana" charset="0"/>
              </a:rPr>
              <a:t>Having obtained meditative stabilization, one must cultivate wisdom.</a:t>
            </a:r>
            <a:r>
              <a:rPr lang="ja-JP" altLang="en-US" sz="1700">
                <a:latin typeface="Verdana" charset="0"/>
              </a:rPr>
              <a:t>”</a:t>
            </a:r>
            <a:endParaRPr lang="en-US" altLang="ja-JP" sz="1700">
              <a:latin typeface="Verdana" charset="0"/>
            </a:endParaRPr>
          </a:p>
          <a:p>
            <a:pPr algn="r" eaLnBrk="1" hangingPunct="1">
              <a:spcAft>
                <a:spcPct val="50000"/>
              </a:spcAft>
            </a:pPr>
            <a:r>
              <a:rPr lang="en-US">
                <a:latin typeface="Verdana" charset="0"/>
              </a:rPr>
              <a:t>- The Buddha</a:t>
            </a:r>
          </a:p>
        </p:txBody>
      </p:sp>
      <p:sp>
        <p:nvSpPr>
          <p:cNvPr id="9" name="Rectangle 2"/>
          <p:cNvSpPr txBox="1">
            <a:spLocks noChangeArrowheads="1"/>
          </p:cNvSpPr>
          <p:nvPr/>
        </p:nvSpPr>
        <p:spPr>
          <a:xfrm>
            <a:off x="381000" y="457200"/>
            <a:ext cx="83820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500" dirty="0" smtClean="0">
                <a:solidFill>
                  <a:schemeClr val="tx2">
                    <a:lumMod val="75000"/>
                    <a:lumOff val="25000"/>
                  </a:schemeClr>
                </a:solidFill>
              </a:rPr>
              <a:t>Putting Vipashyana in Context</a:t>
            </a:r>
          </a:p>
        </p:txBody>
      </p:sp>
    </p:spTree>
    <p:extLst>
      <p:ext uri="{BB962C8B-B14F-4D97-AF65-F5344CB8AC3E}">
        <p14:creationId xmlns:p14="http://schemas.microsoft.com/office/powerpoint/2010/main" val="3103042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81000"/>
            <a:ext cx="7770813" cy="1143000"/>
          </a:xfrm>
        </p:spPr>
        <p:txBody>
          <a:bodyPr rtlCol="0">
            <a:normAutofit fontScale="90000"/>
          </a:bodyPr>
          <a:lstStyle/>
          <a:p>
            <a:pPr algn="l" eaLnBrk="1" fontAlgn="auto" hangingPunct="1">
              <a:spcAft>
                <a:spcPts val="0"/>
              </a:spcAft>
              <a:defRPr/>
            </a:pPr>
            <a:r>
              <a:rPr lang="en-US" sz="3800" dirty="0" smtClean="0">
                <a:solidFill>
                  <a:schemeClr val="tx2">
                    <a:lumMod val="75000"/>
                    <a:lumOff val="25000"/>
                  </a:schemeClr>
                </a:solidFill>
                <a:ea typeface="+mj-ea"/>
                <a:cs typeface="+mj-cs"/>
              </a:rPr>
              <a:t>What is Vipashyana, or special Insight?</a:t>
            </a:r>
          </a:p>
        </p:txBody>
      </p:sp>
      <p:sp>
        <p:nvSpPr>
          <p:cNvPr id="7171" name="Text Box 4"/>
          <p:cNvSpPr txBox="1">
            <a:spLocks noChangeArrowheads="1"/>
          </p:cNvSpPr>
          <p:nvPr/>
        </p:nvSpPr>
        <p:spPr bwMode="auto">
          <a:xfrm>
            <a:off x="1219200" y="1981200"/>
            <a:ext cx="70866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20000"/>
              </a:lnSpc>
              <a:spcAft>
                <a:spcPts val="2038"/>
              </a:spcAft>
            </a:pPr>
            <a:r>
              <a:rPr lang="en-US" sz="2400"/>
              <a:t>That which properly examines suchness from within a state of calm abiding is special insight. The </a:t>
            </a:r>
            <a:r>
              <a:rPr lang="en-US" sz="2400" i="1"/>
              <a:t>Cloud of Jewels Sutra </a:t>
            </a:r>
            <a:r>
              <a:rPr lang="en-US" sz="2400"/>
              <a:t>reads, “Calm abiding meditation is a single pointed mind; special insight makes specific analysis of the ultimate.”</a:t>
            </a:r>
          </a:p>
          <a:p>
            <a:pPr algn="r" eaLnBrk="1" hangingPunct="1">
              <a:spcAft>
                <a:spcPct val="50000"/>
              </a:spcAft>
            </a:pPr>
            <a:r>
              <a:rPr lang="en-US" sz="2400"/>
              <a:t>- Kamalashila</a:t>
            </a:r>
            <a:r>
              <a:rPr lang="ja-JP" altLang="en-US" sz="2400"/>
              <a:t>’</a:t>
            </a:r>
            <a:r>
              <a:rPr lang="en-US" altLang="ja-JP" sz="2400"/>
              <a:t>s </a:t>
            </a:r>
            <a:r>
              <a:rPr lang="en-US" altLang="ja-JP" sz="2400" i="1"/>
              <a:t>Bhavanakrama</a:t>
            </a:r>
            <a:endParaRPr lang="en-US" sz="2400"/>
          </a:p>
        </p:txBody>
      </p:sp>
    </p:spTree>
    <p:extLst>
      <p:ext uri="{BB962C8B-B14F-4D97-AF65-F5344CB8AC3E}">
        <p14:creationId xmlns:p14="http://schemas.microsoft.com/office/powerpoint/2010/main" val="1376563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2057400"/>
            <a:ext cx="5257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120000"/>
              </a:lnSpc>
              <a:spcAft>
                <a:spcPct val="60000"/>
              </a:spcAft>
            </a:pPr>
            <a:r>
              <a:rPr lang="ja-JP" altLang="en-US" sz="2000"/>
              <a:t>“</a:t>
            </a:r>
            <a:r>
              <a:rPr lang="en-US" altLang="ja-JP" sz="2000">
                <a:latin typeface="Verdana" charset="0"/>
              </a:rPr>
              <a:t>Mere calm abiding meditation cannot deliver pure awareness, nor can it eliminate the darkness of obscurations. If wisdom properly acquaints itself with reality, awareness will become pure. Only wisdom understanding reality can effectively eradicate obscuration.</a:t>
            </a:r>
            <a:r>
              <a:rPr lang="ja-JP" altLang="en-US" sz="2000"/>
              <a:t>”</a:t>
            </a:r>
            <a:endParaRPr lang="en-US" altLang="ja-JP" sz="2000">
              <a:latin typeface="Verdana" charset="0"/>
            </a:endParaRPr>
          </a:p>
          <a:p>
            <a:pPr algn="r">
              <a:spcAft>
                <a:spcPct val="50000"/>
              </a:spcAft>
            </a:pPr>
            <a:r>
              <a:rPr lang="en-US" sz="2000">
                <a:latin typeface="Verdana" charset="0"/>
              </a:rPr>
              <a:t>- Kamalashila, </a:t>
            </a:r>
            <a:r>
              <a:rPr lang="en-US" sz="2000" i="1">
                <a:latin typeface="Verdana" charset="0"/>
              </a:rPr>
              <a:t>Bhavanakrama</a:t>
            </a:r>
          </a:p>
          <a:p>
            <a:pPr algn="r">
              <a:spcAft>
                <a:spcPct val="50000"/>
              </a:spcAft>
            </a:pPr>
            <a:endParaRPr lang="en-US" sz="2400">
              <a:latin typeface="Verdana" charset="0"/>
            </a:endParaRPr>
          </a:p>
          <a:p>
            <a:pPr>
              <a:spcAft>
                <a:spcPct val="50000"/>
              </a:spcAft>
            </a:pPr>
            <a:endParaRPr lang="en-US" sz="2400">
              <a:latin typeface="Verdana" charset="0"/>
            </a:endParaRPr>
          </a:p>
          <a:p>
            <a:pPr>
              <a:spcAft>
                <a:spcPct val="50000"/>
              </a:spcAft>
              <a:buFontTx/>
              <a:buChar char="-"/>
            </a:pPr>
            <a:endParaRPr lang="en-US" sz="2400">
              <a:latin typeface="Verdana" charset="0"/>
            </a:endParaRPr>
          </a:p>
        </p:txBody>
      </p:sp>
      <p:sp>
        <p:nvSpPr>
          <p:cNvPr id="18435" name="Rectangle 3"/>
          <p:cNvSpPr>
            <a:spLocks noGrp="1" noChangeArrowheads="1"/>
          </p:cNvSpPr>
          <p:nvPr>
            <p:ph type="title"/>
          </p:nvPr>
        </p:nvSpPr>
        <p:spPr>
          <a:xfrm>
            <a:off x="381000" y="381000"/>
            <a:ext cx="8382000" cy="1143000"/>
          </a:xfrm>
        </p:spPr>
        <p:txBody>
          <a:bodyPr rtlCol="0">
            <a:normAutofit/>
          </a:bodyPr>
          <a:lstStyle/>
          <a:p>
            <a:pPr eaLnBrk="1" fontAlgn="auto" hangingPunct="1">
              <a:spcAft>
                <a:spcPts val="0"/>
              </a:spcAft>
              <a:defRPr/>
            </a:pPr>
            <a:r>
              <a:rPr lang="en-US" sz="3500" dirty="0" smtClean="0">
                <a:solidFill>
                  <a:schemeClr val="tx2">
                    <a:lumMod val="75000"/>
                    <a:lumOff val="25000"/>
                  </a:schemeClr>
                </a:solidFill>
                <a:ea typeface="+mj-ea"/>
                <a:cs typeface="+mj-cs"/>
              </a:rPr>
              <a:t>Significance of Vipashyana</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l="14842" t="10080" r="2794"/>
          <a:stretch>
            <a:fillRect/>
          </a:stretch>
        </p:blipFill>
        <p:spPr bwMode="auto">
          <a:xfrm>
            <a:off x="6096000" y="2206625"/>
            <a:ext cx="2667000" cy="3965575"/>
          </a:xfrm>
          <a:prstGeom prst="rect">
            <a:avLst/>
          </a:prstGeom>
          <a:noFill/>
          <a:ln w="12700">
            <a:solidFill>
              <a:srgbClr val="FFF99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71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8229600" cy="1143000"/>
          </a:xfrm>
        </p:spPr>
        <p:txBody>
          <a:bodyPr rtlCol="0">
            <a:noAutofit/>
          </a:bodyPr>
          <a:lstStyle/>
          <a:p>
            <a:pPr eaLnBrk="1" fontAlgn="auto" hangingPunct="1">
              <a:spcAft>
                <a:spcPts val="0"/>
              </a:spcAft>
              <a:defRPr/>
            </a:pPr>
            <a:r>
              <a:rPr lang="en-US" sz="3500" dirty="0" err="1" smtClean="0">
                <a:solidFill>
                  <a:schemeClr val="tx2">
                    <a:lumMod val="75000"/>
                    <a:lumOff val="25000"/>
                  </a:schemeClr>
                </a:solidFill>
                <a:ea typeface="+mj-ea"/>
                <a:cs typeface="+mj-cs"/>
              </a:rPr>
              <a:t>Vipashayana</a:t>
            </a:r>
            <a:r>
              <a:rPr lang="en-US" sz="3500" dirty="0" smtClean="0">
                <a:solidFill>
                  <a:schemeClr val="tx2">
                    <a:lumMod val="75000"/>
                    <a:lumOff val="25000"/>
                  </a:schemeClr>
                </a:solidFill>
                <a:ea typeface="+mj-ea"/>
                <a:cs typeface="+mj-cs"/>
              </a:rPr>
              <a:t> and the Four</a:t>
            </a:r>
            <a:br>
              <a:rPr lang="en-US" sz="3500" dirty="0" smtClean="0">
                <a:solidFill>
                  <a:schemeClr val="tx2">
                    <a:lumMod val="75000"/>
                    <a:lumOff val="25000"/>
                  </a:schemeClr>
                </a:solidFill>
                <a:ea typeface="+mj-ea"/>
                <a:cs typeface="+mj-cs"/>
              </a:rPr>
            </a:br>
            <a:r>
              <a:rPr lang="en-US" sz="3500" dirty="0" smtClean="0">
                <a:solidFill>
                  <a:schemeClr val="tx2">
                    <a:lumMod val="75000"/>
                    <a:lumOff val="25000"/>
                  </a:schemeClr>
                </a:solidFill>
                <a:ea typeface="+mj-ea"/>
                <a:cs typeface="+mj-cs"/>
              </a:rPr>
              <a:t>Applications of Mindfulness</a:t>
            </a:r>
          </a:p>
        </p:txBody>
      </p:sp>
      <p:sp>
        <p:nvSpPr>
          <p:cNvPr id="10243" name="Rectangle 3"/>
          <p:cNvSpPr>
            <a:spLocks noGrp="1" noChangeArrowheads="1"/>
          </p:cNvSpPr>
          <p:nvPr>
            <p:ph idx="1"/>
          </p:nvPr>
        </p:nvSpPr>
        <p:spPr>
          <a:xfrm>
            <a:off x="914400" y="2057400"/>
            <a:ext cx="7391400" cy="4525963"/>
          </a:xfrm>
        </p:spPr>
        <p:txBody>
          <a:bodyPr>
            <a:normAutofit fontScale="92500" lnSpcReduction="20000"/>
          </a:bodyPr>
          <a:lstStyle/>
          <a:p>
            <a:pPr eaLnBrk="1" hangingPunct="1"/>
            <a:r>
              <a:rPr lang="en-US" sz="2400" dirty="0">
                <a:solidFill>
                  <a:srgbClr val="000000"/>
                </a:solidFill>
                <a:latin typeface="Calibri" charset="0"/>
              </a:rPr>
              <a:t>Mindfulness of body</a:t>
            </a:r>
          </a:p>
          <a:p>
            <a:pPr eaLnBrk="1" hangingPunct="1"/>
            <a:r>
              <a:rPr lang="en-US" sz="2400" dirty="0">
                <a:solidFill>
                  <a:srgbClr val="000000"/>
                </a:solidFill>
                <a:latin typeface="Calibri" charset="0"/>
              </a:rPr>
              <a:t>Mindfulness of feelings</a:t>
            </a:r>
          </a:p>
          <a:p>
            <a:pPr eaLnBrk="1" hangingPunct="1"/>
            <a:r>
              <a:rPr lang="en-US" sz="2400" dirty="0">
                <a:solidFill>
                  <a:srgbClr val="000000"/>
                </a:solidFill>
                <a:latin typeface="Calibri" charset="0"/>
              </a:rPr>
              <a:t>Mindfulness of mental states and processes</a:t>
            </a:r>
          </a:p>
          <a:p>
            <a:pPr eaLnBrk="1" hangingPunct="1"/>
            <a:r>
              <a:rPr lang="en-US" sz="2400" dirty="0">
                <a:solidFill>
                  <a:srgbClr val="000000"/>
                </a:solidFill>
                <a:latin typeface="Calibri" charset="0"/>
              </a:rPr>
              <a:t>Mindfulness of phenomena</a:t>
            </a:r>
          </a:p>
          <a:p>
            <a:pPr eaLnBrk="1" hangingPunct="1">
              <a:buFontTx/>
              <a:buNone/>
            </a:pPr>
            <a:endParaRPr lang="en-US" sz="2400" dirty="0">
              <a:solidFill>
                <a:srgbClr val="000000"/>
              </a:solidFill>
              <a:latin typeface="Calibri" charset="0"/>
            </a:endParaRPr>
          </a:p>
          <a:p>
            <a:pPr eaLnBrk="1" hangingPunct="1">
              <a:buFontTx/>
              <a:buNone/>
            </a:pPr>
            <a:r>
              <a:rPr lang="ja-JP" altLang="en-US" sz="2200" dirty="0">
                <a:solidFill>
                  <a:srgbClr val="000000"/>
                </a:solidFill>
                <a:latin typeface="Arial" charset="0"/>
              </a:rPr>
              <a:t>“</a:t>
            </a:r>
            <a:r>
              <a:rPr lang="en-US" altLang="ja-JP" sz="2200" dirty="0">
                <a:solidFill>
                  <a:srgbClr val="000000"/>
                </a:solidFill>
                <a:latin typeface="Calibri" charset="0"/>
              </a:rPr>
              <a:t>Having cultivated calm abiding meditate on the application of </a:t>
            </a:r>
          </a:p>
          <a:p>
            <a:pPr eaLnBrk="1" hangingPunct="1">
              <a:buFontTx/>
              <a:buNone/>
            </a:pPr>
            <a:r>
              <a:rPr lang="en-US" sz="2200" dirty="0">
                <a:solidFill>
                  <a:srgbClr val="000000"/>
                </a:solidFill>
                <a:latin typeface="Calibri" charset="0"/>
              </a:rPr>
              <a:t>the (four) mindfulness by analyzing the two fold </a:t>
            </a:r>
          </a:p>
          <a:p>
            <a:pPr eaLnBrk="1" hangingPunct="1">
              <a:spcAft>
                <a:spcPts val="600"/>
              </a:spcAft>
              <a:buFontTx/>
              <a:buNone/>
            </a:pPr>
            <a:r>
              <a:rPr lang="en-US" sz="2200" dirty="0">
                <a:solidFill>
                  <a:srgbClr val="000000"/>
                </a:solidFill>
                <a:latin typeface="Calibri" charset="0"/>
              </a:rPr>
              <a:t>characteristics of the body feelings, mind and phenomena.</a:t>
            </a:r>
            <a:r>
              <a:rPr lang="ja-JP" altLang="en-US" sz="2200" dirty="0">
                <a:solidFill>
                  <a:srgbClr val="000000"/>
                </a:solidFill>
                <a:latin typeface="Arial" charset="0"/>
              </a:rPr>
              <a:t>”</a:t>
            </a:r>
            <a:endParaRPr lang="en-US" altLang="ja-JP" sz="2200" dirty="0">
              <a:solidFill>
                <a:srgbClr val="000000"/>
              </a:solidFill>
              <a:latin typeface="Calibri" charset="0"/>
            </a:endParaRPr>
          </a:p>
          <a:p>
            <a:pPr algn="r" eaLnBrk="1" hangingPunct="1">
              <a:buFontTx/>
              <a:buNone/>
            </a:pPr>
            <a:r>
              <a:rPr lang="en-US" sz="2200" dirty="0">
                <a:solidFill>
                  <a:srgbClr val="000000"/>
                </a:solidFill>
                <a:latin typeface="Calibri" charset="0"/>
              </a:rPr>
              <a:t>-</a:t>
            </a:r>
            <a:r>
              <a:rPr lang="en-US" sz="2200" dirty="0" err="1">
                <a:solidFill>
                  <a:srgbClr val="000000"/>
                </a:solidFill>
                <a:latin typeface="Calibri" charset="0"/>
              </a:rPr>
              <a:t>Vasubandhu</a:t>
            </a:r>
            <a:r>
              <a:rPr lang="en-US" sz="2200" dirty="0">
                <a:solidFill>
                  <a:srgbClr val="000000"/>
                </a:solidFill>
                <a:latin typeface="Calibri" charset="0"/>
              </a:rPr>
              <a:t>, </a:t>
            </a:r>
            <a:r>
              <a:rPr lang="en-US" sz="2200" i="1" dirty="0" err="1">
                <a:solidFill>
                  <a:srgbClr val="000000"/>
                </a:solidFill>
                <a:latin typeface="Calibri" charset="0"/>
              </a:rPr>
              <a:t>Abhidharmakosha</a:t>
            </a:r>
            <a:endParaRPr lang="en-US" sz="2200" i="1" dirty="0">
              <a:solidFill>
                <a:srgbClr val="000000"/>
              </a:solidFill>
              <a:latin typeface="Calibri" charset="0"/>
            </a:endParaRPr>
          </a:p>
        </p:txBody>
      </p:sp>
    </p:spTree>
    <p:extLst>
      <p:ext uri="{BB962C8B-B14F-4D97-AF65-F5344CB8AC3E}">
        <p14:creationId xmlns:p14="http://schemas.microsoft.com/office/powerpoint/2010/main" val="1011556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533400"/>
            <a:ext cx="7620000" cy="1143000"/>
          </a:xfrm>
        </p:spPr>
        <p:txBody>
          <a:bodyPr rtlCol="0">
            <a:noAutofit/>
          </a:bodyPr>
          <a:lstStyle/>
          <a:p>
            <a:pPr eaLnBrk="1" fontAlgn="auto" hangingPunct="1">
              <a:spcAft>
                <a:spcPts val="0"/>
              </a:spcAft>
              <a:defRPr/>
            </a:pPr>
            <a:r>
              <a:rPr lang="en-US" sz="3500" dirty="0" smtClean="0">
                <a:solidFill>
                  <a:schemeClr val="tx2">
                    <a:lumMod val="75000"/>
                    <a:lumOff val="25000"/>
                  </a:schemeClr>
                </a:solidFill>
                <a:ea typeface="+mj-ea"/>
                <a:cs typeface="+mj-cs"/>
              </a:rPr>
              <a:t>Etymology of the Application    </a:t>
            </a:r>
            <a:br>
              <a:rPr lang="en-US" sz="3500" dirty="0" smtClean="0">
                <a:solidFill>
                  <a:schemeClr val="tx2">
                    <a:lumMod val="75000"/>
                    <a:lumOff val="25000"/>
                  </a:schemeClr>
                </a:solidFill>
                <a:ea typeface="+mj-ea"/>
                <a:cs typeface="+mj-cs"/>
              </a:rPr>
            </a:br>
            <a:r>
              <a:rPr lang="en-US" sz="3500" dirty="0" smtClean="0">
                <a:solidFill>
                  <a:schemeClr val="tx2">
                    <a:lumMod val="75000"/>
                    <a:lumOff val="25000"/>
                  </a:schemeClr>
                </a:solidFill>
                <a:ea typeface="+mj-ea"/>
                <a:cs typeface="+mj-cs"/>
              </a:rPr>
              <a:t>of Mindfulness</a:t>
            </a:r>
          </a:p>
        </p:txBody>
      </p:sp>
      <p:sp>
        <p:nvSpPr>
          <p:cNvPr id="11267" name="Rectangle 3"/>
          <p:cNvSpPr>
            <a:spLocks noGrp="1" noChangeArrowheads="1"/>
          </p:cNvSpPr>
          <p:nvPr>
            <p:ph idx="1"/>
          </p:nvPr>
        </p:nvSpPr>
        <p:spPr>
          <a:xfrm>
            <a:off x="1143000" y="1600200"/>
            <a:ext cx="7086600" cy="4525963"/>
          </a:xfrm>
        </p:spPr>
        <p:txBody>
          <a:bodyPr/>
          <a:lstStyle/>
          <a:p>
            <a:pPr eaLnBrk="1" hangingPunct="1">
              <a:buFontTx/>
              <a:buNone/>
            </a:pPr>
            <a:endParaRPr lang="en-US" sz="2400" dirty="0">
              <a:solidFill>
                <a:srgbClr val="000000"/>
              </a:solidFill>
              <a:latin typeface="Calibri" charset="0"/>
            </a:endParaRPr>
          </a:p>
          <a:p>
            <a:pPr eaLnBrk="1" hangingPunct="1">
              <a:buFontTx/>
              <a:buNone/>
            </a:pPr>
            <a:endParaRPr lang="en-US" sz="2400" dirty="0">
              <a:solidFill>
                <a:srgbClr val="000000"/>
              </a:solidFill>
              <a:latin typeface="Calibri" charset="0"/>
            </a:endParaRPr>
          </a:p>
          <a:p>
            <a:pPr eaLnBrk="1" hangingPunct="1">
              <a:buFontTx/>
              <a:buNone/>
            </a:pPr>
            <a:r>
              <a:rPr lang="ja-JP" altLang="en-US" sz="2400" dirty="0">
                <a:solidFill>
                  <a:srgbClr val="000000"/>
                </a:solidFill>
                <a:latin typeface="Arial" charset="0"/>
              </a:rPr>
              <a:t>“</a:t>
            </a:r>
            <a:r>
              <a:rPr lang="en-US" altLang="ja-JP" sz="2400" dirty="0">
                <a:solidFill>
                  <a:srgbClr val="000000"/>
                </a:solidFill>
                <a:latin typeface="Calibri" charset="0"/>
              </a:rPr>
              <a:t>The etymology of the application of mindfulness is: </a:t>
            </a:r>
          </a:p>
          <a:p>
            <a:pPr eaLnBrk="1" hangingPunct="1">
              <a:buFontTx/>
              <a:buNone/>
            </a:pPr>
            <a:r>
              <a:rPr lang="en-US" sz="2400" dirty="0">
                <a:solidFill>
                  <a:srgbClr val="000000"/>
                </a:solidFill>
                <a:latin typeface="Calibri" charset="0"/>
              </a:rPr>
              <a:t>closely maintaining mindfulness on an object that is discerned by a discriminating awareness.</a:t>
            </a:r>
            <a:r>
              <a:rPr lang="ja-JP" altLang="en-US" sz="2400" dirty="0">
                <a:solidFill>
                  <a:srgbClr val="000000"/>
                </a:solidFill>
                <a:latin typeface="Arial" charset="0"/>
              </a:rPr>
              <a:t>”</a:t>
            </a:r>
            <a:endParaRPr lang="en-US" altLang="ja-JP" sz="2400" dirty="0">
              <a:solidFill>
                <a:srgbClr val="000000"/>
              </a:solidFill>
              <a:latin typeface="Calibri" charset="0"/>
            </a:endParaRPr>
          </a:p>
          <a:p>
            <a:pPr algn="r" eaLnBrk="1" hangingPunct="1">
              <a:buFontTx/>
              <a:buNone/>
            </a:pPr>
            <a:r>
              <a:rPr lang="en-US" sz="2400" dirty="0">
                <a:solidFill>
                  <a:srgbClr val="000000"/>
                </a:solidFill>
                <a:latin typeface="Calibri" charset="0"/>
              </a:rPr>
              <a:t>-</a:t>
            </a:r>
            <a:r>
              <a:rPr lang="en-US" sz="2400" dirty="0" err="1">
                <a:solidFill>
                  <a:srgbClr val="000000"/>
                </a:solidFill>
                <a:latin typeface="Calibri" charset="0"/>
              </a:rPr>
              <a:t>Asanga</a:t>
            </a:r>
            <a:r>
              <a:rPr lang="en-US" sz="2400" dirty="0">
                <a:solidFill>
                  <a:srgbClr val="000000"/>
                </a:solidFill>
                <a:latin typeface="Calibri" charset="0"/>
              </a:rPr>
              <a:t>, </a:t>
            </a:r>
            <a:r>
              <a:rPr lang="en-US" sz="2400" i="1" dirty="0" err="1">
                <a:solidFill>
                  <a:srgbClr val="000000"/>
                </a:solidFill>
                <a:latin typeface="Calibri" charset="0"/>
              </a:rPr>
              <a:t>Abhidharmasamuccaya</a:t>
            </a:r>
            <a:endParaRPr lang="en-US" sz="2400" i="1" dirty="0">
              <a:solidFill>
                <a:srgbClr val="000000"/>
              </a:solidFill>
              <a:latin typeface="Calibri" charset="0"/>
            </a:endParaRPr>
          </a:p>
          <a:p>
            <a:pPr eaLnBrk="1" hangingPunct="1">
              <a:buFontTx/>
              <a:buNone/>
            </a:pPr>
            <a:endParaRPr lang="en-US" i="1" dirty="0">
              <a:solidFill>
                <a:srgbClr val="000000"/>
              </a:solidFill>
              <a:latin typeface="Calibri" charset="0"/>
            </a:endParaRPr>
          </a:p>
        </p:txBody>
      </p:sp>
    </p:spTree>
    <p:extLst>
      <p:ext uri="{BB962C8B-B14F-4D97-AF65-F5344CB8AC3E}">
        <p14:creationId xmlns:p14="http://schemas.microsoft.com/office/powerpoint/2010/main" val="52536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49275" y="260350"/>
            <a:ext cx="8042275" cy="1187450"/>
          </a:xfrm>
        </p:spPr>
        <p:txBody>
          <a:bodyPr/>
          <a:lstStyle/>
          <a:p>
            <a:r>
              <a:rPr lang="en-US" sz="4400" dirty="0" smtClean="0">
                <a:solidFill>
                  <a:schemeClr val="tx1"/>
                </a:solidFill>
                <a:latin typeface="News Gothic MT" charset="0"/>
                <a:ea typeface="ＭＳ Ｐゴシック" charset="0"/>
              </a:rPr>
              <a:t>What is Compassion?</a:t>
            </a:r>
            <a:endParaRPr lang="en-US" sz="4400" dirty="0">
              <a:solidFill>
                <a:schemeClr val="tx1"/>
              </a:solidFill>
              <a:latin typeface="News Gothic MT" charset="0"/>
              <a:ea typeface="ＭＳ Ｐゴシック" charset="0"/>
            </a:endParaRPr>
          </a:p>
        </p:txBody>
      </p:sp>
      <p:sp>
        <p:nvSpPr>
          <p:cNvPr id="21506" name="Rectangle 3"/>
          <p:cNvSpPr>
            <a:spLocks noChangeArrowheads="1"/>
          </p:cNvSpPr>
          <p:nvPr/>
        </p:nvSpPr>
        <p:spPr bwMode="auto">
          <a:xfrm>
            <a:off x="609600" y="1954213"/>
            <a:ext cx="76200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1400"/>
              </a:spcBef>
              <a:spcAft>
                <a:spcPts val="600"/>
              </a:spcAft>
            </a:pPr>
            <a:r>
              <a:rPr lang="en-US" sz="2000"/>
              <a:t>    </a:t>
            </a:r>
            <a:r>
              <a:rPr lang="en-US" sz="2000">
                <a:latin typeface="News Gothic MT" charset="0"/>
                <a:cs typeface="News Gothic MT" charset="0"/>
              </a:rPr>
              <a:t>The essence of compassion is a desire to alleviate </a:t>
            </a:r>
            <a:br>
              <a:rPr lang="en-US" sz="2000">
                <a:latin typeface="News Gothic MT" charset="0"/>
                <a:cs typeface="News Gothic MT" charset="0"/>
              </a:rPr>
            </a:br>
            <a:r>
              <a:rPr lang="en-US" sz="2000">
                <a:latin typeface="News Gothic MT" charset="0"/>
                <a:cs typeface="News Gothic MT" charset="0"/>
              </a:rPr>
              <a:t>the suffering of others and to promote their well-being. </a:t>
            </a:r>
            <a:br>
              <a:rPr lang="en-US" sz="2000">
                <a:latin typeface="News Gothic MT" charset="0"/>
                <a:cs typeface="News Gothic MT" charset="0"/>
              </a:rPr>
            </a:br>
            <a:r>
              <a:rPr lang="en-US" sz="2000">
                <a:latin typeface="News Gothic MT" charset="0"/>
                <a:cs typeface="News Gothic MT" charset="0"/>
              </a:rPr>
              <a:t>This is the spiritual principle from which all other positive inner values emerge.</a:t>
            </a:r>
          </a:p>
          <a:p>
            <a:pPr marL="342900" indent="-342900" algn="r">
              <a:spcBef>
                <a:spcPts val="800"/>
              </a:spcBef>
            </a:pPr>
            <a:r>
              <a:rPr lang="en-US">
                <a:latin typeface="News Gothic MT" charset="0"/>
              </a:rPr>
              <a:t>–His Holiness the Dalai Lama, </a:t>
            </a:r>
            <a:r>
              <a:rPr lang="en-US" i="1">
                <a:latin typeface="News Gothic MT" charset="0"/>
              </a:rPr>
              <a:t>Beyond Religion</a:t>
            </a:r>
          </a:p>
        </p:txBody>
      </p:sp>
      <p:sp>
        <p:nvSpPr>
          <p:cNvPr id="21507" name="Rectangle 4"/>
          <p:cNvSpPr>
            <a:spLocks noChangeArrowheads="1"/>
          </p:cNvSpPr>
          <p:nvPr/>
        </p:nvSpPr>
        <p:spPr bwMode="auto">
          <a:xfrm>
            <a:off x="914400" y="4267200"/>
            <a:ext cx="7467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pPr>
            <a:r>
              <a:rPr lang="en-US" sz="2000">
                <a:latin typeface="News Gothic MT" charset="0"/>
                <a:cs typeface="News Gothic MT" charset="0"/>
              </a:rPr>
              <a:t>At a basic level, compassion (</a:t>
            </a:r>
            <a:r>
              <a:rPr lang="en-US" sz="2000" i="1">
                <a:latin typeface="News Gothic MT" charset="0"/>
                <a:cs typeface="News Gothic MT" charset="0"/>
              </a:rPr>
              <a:t>nying je</a:t>
            </a:r>
            <a:r>
              <a:rPr lang="en-US" sz="2000">
                <a:latin typeface="News Gothic MT" charset="0"/>
                <a:cs typeface="News Gothic MT" charset="0"/>
              </a:rPr>
              <a:t>) is understood mainly in terms of empathy–our ability to enter into and, to some extent, share others</a:t>
            </a:r>
            <a:r>
              <a:rPr lang="ja-JP" altLang="en-US" sz="2000">
                <a:latin typeface="News Gothic MT" charset="0"/>
                <a:cs typeface="News Gothic MT" charset="0"/>
              </a:rPr>
              <a:t>’</a:t>
            </a:r>
            <a:r>
              <a:rPr lang="en-US" altLang="ja-JP" sz="2000">
                <a:latin typeface="News Gothic MT" charset="0"/>
                <a:cs typeface="News Gothic MT" charset="0"/>
              </a:rPr>
              <a:t> suffering.</a:t>
            </a:r>
          </a:p>
          <a:p>
            <a:pPr algn="r"/>
            <a:r>
              <a:rPr lang="en-US">
                <a:latin typeface="News Gothic MT" charset="0"/>
              </a:rPr>
              <a:t>–His Holiness the Dalai Lama, </a:t>
            </a:r>
            <a:r>
              <a:rPr lang="en-US" i="1">
                <a:latin typeface="News Gothic MT" charset="0"/>
              </a:rPr>
              <a:t>Ethics for the New Millennium</a:t>
            </a:r>
          </a:p>
          <a:p>
            <a:endParaRPr lang="en-US"/>
          </a:p>
        </p:txBody>
      </p:sp>
    </p:spTree>
    <p:extLst>
      <p:ext uri="{BB962C8B-B14F-4D97-AF65-F5344CB8AC3E}">
        <p14:creationId xmlns:p14="http://schemas.microsoft.com/office/powerpoint/2010/main" val="1978964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p:cNvSpPr>
          <p:nvPr/>
        </p:nvSpPr>
        <p:spPr bwMode="auto">
          <a:xfrm>
            <a:off x="457200" y="2054225"/>
            <a:ext cx="49530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spcAft>
                <a:spcPct val="40000"/>
              </a:spcAft>
            </a:pPr>
            <a:r>
              <a:rPr lang="en-US" sz="1900" dirty="0"/>
              <a:t>1.  A conditioned body is imperfect.</a:t>
            </a:r>
          </a:p>
          <a:p>
            <a:pPr marL="342900" indent="-342900">
              <a:lnSpc>
                <a:spcPct val="90000"/>
              </a:lnSpc>
              <a:spcBef>
                <a:spcPct val="20000"/>
              </a:spcBef>
              <a:spcAft>
                <a:spcPct val="40000"/>
              </a:spcAft>
            </a:pPr>
            <a:r>
              <a:rPr lang="en-US" sz="1900" dirty="0"/>
              <a:t>2.  A conditioned sensation is unsatisfactory.</a:t>
            </a:r>
          </a:p>
          <a:p>
            <a:pPr marL="342900" indent="-342900">
              <a:lnSpc>
                <a:spcPct val="90000"/>
              </a:lnSpc>
              <a:spcBef>
                <a:spcPct val="20000"/>
              </a:spcBef>
              <a:spcAft>
                <a:spcPct val="40000"/>
              </a:spcAft>
            </a:pPr>
            <a:r>
              <a:rPr lang="en-US" sz="1900" dirty="0"/>
              <a:t>3. The primary mind and mental process are transitory.</a:t>
            </a:r>
          </a:p>
          <a:p>
            <a:pPr marL="342900" indent="-342900">
              <a:lnSpc>
                <a:spcPct val="90000"/>
              </a:lnSpc>
              <a:spcBef>
                <a:spcPct val="20000"/>
              </a:spcBef>
              <a:spcAft>
                <a:spcPts val="1563"/>
              </a:spcAft>
            </a:pPr>
            <a:r>
              <a:rPr lang="en-US" sz="1900" dirty="0"/>
              <a:t>4. Wholesome phenomena are objects to be cultivated and unwholesome phenomena are objects to be abandoned.</a:t>
            </a:r>
          </a:p>
          <a:p>
            <a:pPr marL="342900" indent="-342900">
              <a:lnSpc>
                <a:spcPct val="110000"/>
              </a:lnSpc>
              <a:spcBef>
                <a:spcPct val="20000"/>
              </a:spcBef>
              <a:spcAft>
                <a:spcPts val="1563"/>
              </a:spcAft>
            </a:pPr>
            <a:r>
              <a:rPr lang="ja-JP" altLang="en-US" sz="1600" dirty="0"/>
              <a:t>“</a:t>
            </a:r>
            <a:r>
              <a:rPr lang="en-US" altLang="ja-JP" sz="1600" dirty="0"/>
              <a:t>In order to engage in the practice of the Four Noble Truths, and the insights into the faults, the causes of desire, clarity and peace, one should meditate on the four applications of mindfulness.</a:t>
            </a:r>
            <a:r>
              <a:rPr lang="ja-JP" altLang="en-US" sz="1600" dirty="0"/>
              <a:t>”</a:t>
            </a:r>
            <a:endParaRPr lang="en-US" altLang="ja-JP" sz="1600" dirty="0"/>
          </a:p>
          <a:p>
            <a:pPr marL="342900" indent="-342900">
              <a:lnSpc>
                <a:spcPct val="90000"/>
              </a:lnSpc>
              <a:spcBef>
                <a:spcPct val="20000"/>
              </a:spcBef>
              <a:spcAft>
                <a:spcPct val="40000"/>
              </a:spcAft>
            </a:pPr>
            <a:r>
              <a:rPr lang="en-US" sz="1600" dirty="0"/>
              <a:t>                     -</a:t>
            </a:r>
            <a:r>
              <a:rPr lang="en-US" sz="1600" dirty="0" err="1"/>
              <a:t>Maitreya</a:t>
            </a:r>
            <a:r>
              <a:rPr lang="en-US" sz="1600" dirty="0"/>
              <a:t>, </a:t>
            </a:r>
            <a:r>
              <a:rPr lang="en-US" sz="1600" i="1" dirty="0" err="1"/>
              <a:t>Madhyantavibhaga</a:t>
            </a:r>
            <a:endParaRPr lang="en-US" sz="1600" i="1" dirty="0"/>
          </a:p>
          <a:p>
            <a:pPr marL="342900" indent="-342900">
              <a:lnSpc>
                <a:spcPct val="90000"/>
              </a:lnSpc>
              <a:spcBef>
                <a:spcPct val="20000"/>
              </a:spcBef>
            </a:pPr>
            <a:endParaRPr lang="en-US" sz="1600" dirty="0"/>
          </a:p>
          <a:p>
            <a:pPr marL="342900" indent="-342900">
              <a:lnSpc>
                <a:spcPct val="90000"/>
              </a:lnSpc>
              <a:spcBef>
                <a:spcPct val="20000"/>
              </a:spcBef>
            </a:pPr>
            <a:r>
              <a:rPr lang="en-US" sz="2000" dirty="0"/>
              <a:t>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108200"/>
            <a:ext cx="2971800" cy="4368800"/>
          </a:xfrm>
          <a:prstGeom prst="rect">
            <a:avLst/>
          </a:prstGeom>
          <a:noFill/>
          <a:ln w="12700">
            <a:solidFill>
              <a:srgbClr val="FFF99D"/>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4"/>
          <p:cNvSpPr>
            <a:spLocks noChangeArrowheads="1"/>
          </p:cNvSpPr>
          <p:nvPr/>
        </p:nvSpPr>
        <p:spPr bwMode="auto">
          <a:xfrm>
            <a:off x="152400" y="457200"/>
            <a:ext cx="8763000" cy="1143000"/>
          </a:xfrm>
          <a:prstGeom prst="rect">
            <a:avLst/>
          </a:prstGeom>
          <a:noFill/>
          <a:ln>
            <a:noFill/>
          </a:ln>
          <a:effectLst/>
          <a:extLst/>
        </p:spPr>
        <p:txBody>
          <a:bodyPr anchor="ctr"/>
          <a:lstStyle/>
          <a:p>
            <a:pPr algn="ctr">
              <a:defRPr/>
            </a:pPr>
            <a:r>
              <a:rPr lang="en-US" sz="3500" dirty="0">
                <a:solidFill>
                  <a:schemeClr val="tx2">
                    <a:lumMod val="75000"/>
                    <a:lumOff val="25000"/>
                  </a:schemeClr>
                </a:solidFill>
                <a:latin typeface="Calibri"/>
                <a:cs typeface="Calibri"/>
              </a:rPr>
              <a:t>The Particular Characteristics of Body,</a:t>
            </a:r>
            <a:br>
              <a:rPr lang="en-US" sz="3500" dirty="0">
                <a:solidFill>
                  <a:schemeClr val="tx2">
                    <a:lumMod val="75000"/>
                    <a:lumOff val="25000"/>
                  </a:schemeClr>
                </a:solidFill>
                <a:latin typeface="Calibri"/>
                <a:cs typeface="Calibri"/>
              </a:rPr>
            </a:br>
            <a:r>
              <a:rPr lang="en-US" sz="3500" dirty="0">
                <a:solidFill>
                  <a:schemeClr val="tx2">
                    <a:lumMod val="75000"/>
                    <a:lumOff val="25000"/>
                  </a:schemeClr>
                </a:solidFill>
                <a:latin typeface="Calibri"/>
                <a:cs typeface="Calibri"/>
              </a:rPr>
              <a:t>Feelings, Mind, and Phenomena </a:t>
            </a:r>
          </a:p>
        </p:txBody>
      </p:sp>
    </p:spTree>
    <p:extLst>
      <p:ext uri="{BB962C8B-B14F-4D97-AF65-F5344CB8AC3E}">
        <p14:creationId xmlns:p14="http://schemas.microsoft.com/office/powerpoint/2010/main" val="3438685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76200"/>
            <a:ext cx="8001000" cy="1295400"/>
          </a:xfrm>
        </p:spPr>
        <p:txBody>
          <a:bodyPr/>
          <a:lstStyle/>
          <a:p>
            <a:pPr eaLnBrk="1" hangingPunct="1"/>
            <a:r>
              <a:rPr lang="en-US" sz="3500">
                <a:solidFill>
                  <a:srgbClr val="18579B"/>
                </a:solidFill>
                <a:latin typeface="Calibri" charset="0"/>
              </a:rPr>
              <a:t/>
            </a:r>
            <a:br>
              <a:rPr lang="en-US" sz="3500">
                <a:solidFill>
                  <a:srgbClr val="18579B"/>
                </a:solidFill>
                <a:latin typeface="Calibri" charset="0"/>
              </a:rPr>
            </a:br>
            <a:r>
              <a:rPr lang="en-US" sz="3500">
                <a:solidFill>
                  <a:srgbClr val="18579B"/>
                </a:solidFill>
                <a:latin typeface="Calibri" charset="0"/>
              </a:rPr>
              <a:t>Three General Characteristics of Body, Feelings, Mind, and Phenomena</a:t>
            </a:r>
          </a:p>
        </p:txBody>
      </p:sp>
      <p:sp>
        <p:nvSpPr>
          <p:cNvPr id="13315" name="Text Box 3"/>
          <p:cNvSpPr txBox="1">
            <a:spLocks noChangeArrowheads="1"/>
          </p:cNvSpPr>
          <p:nvPr/>
        </p:nvSpPr>
        <p:spPr bwMode="auto">
          <a:xfrm>
            <a:off x="762000" y="1676400"/>
            <a:ext cx="50292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Aft>
                <a:spcPct val="50000"/>
              </a:spcAft>
            </a:pPr>
            <a:endParaRPr lang="en-US" sz="2000">
              <a:latin typeface="Verdana" charset="0"/>
            </a:endParaRPr>
          </a:p>
          <a:p>
            <a:pPr>
              <a:spcAft>
                <a:spcPct val="50000"/>
              </a:spcAft>
              <a:buFont typeface="Times" charset="0"/>
              <a:buAutoNum type="arabicPeriod"/>
            </a:pPr>
            <a:r>
              <a:rPr lang="en-US" sz="2400">
                <a:latin typeface="Verdana" charset="0"/>
              </a:rPr>
              <a:t>Impermanence</a:t>
            </a:r>
          </a:p>
          <a:p>
            <a:pPr>
              <a:spcAft>
                <a:spcPct val="50000"/>
              </a:spcAft>
              <a:buFont typeface="Times" charset="0"/>
              <a:buAutoNum type="arabicPeriod"/>
            </a:pPr>
            <a:r>
              <a:rPr lang="en-US" sz="2400">
                <a:latin typeface="Verdana" charset="0"/>
              </a:rPr>
              <a:t>Unsatisfactoriness</a:t>
            </a:r>
          </a:p>
          <a:p>
            <a:pPr>
              <a:spcAft>
                <a:spcPct val="50000"/>
              </a:spcAft>
              <a:buFont typeface="Times" charset="0"/>
              <a:buAutoNum type="arabicPeriod"/>
            </a:pPr>
            <a:r>
              <a:rPr lang="en-US" sz="2400">
                <a:latin typeface="Verdana" charset="0"/>
              </a:rPr>
              <a:t>Emptiness and selflessness</a:t>
            </a:r>
          </a:p>
          <a:p>
            <a:pPr>
              <a:spcAft>
                <a:spcPct val="50000"/>
              </a:spcAft>
              <a:buFont typeface="Times" charset="0"/>
              <a:buNone/>
            </a:pPr>
            <a:endParaRPr lang="en-US" sz="1900">
              <a:latin typeface="Verdana" charset="0"/>
            </a:endParaRPr>
          </a:p>
          <a:p>
            <a:pPr>
              <a:spcAft>
                <a:spcPct val="50000"/>
              </a:spcAft>
              <a:buFont typeface="Times" charset="0"/>
              <a:buNone/>
            </a:pPr>
            <a:r>
              <a:rPr lang="ja-JP" altLang="en-US" sz="1900"/>
              <a:t>“</a:t>
            </a:r>
            <a:r>
              <a:rPr lang="en-US" altLang="ja-JP" sz="1900">
                <a:latin typeface="Verdana" charset="0"/>
              </a:rPr>
              <a:t>All created things are impermanent. </a:t>
            </a:r>
            <a:br>
              <a:rPr lang="en-US" altLang="ja-JP" sz="1900">
                <a:latin typeface="Verdana" charset="0"/>
              </a:rPr>
            </a:br>
            <a:r>
              <a:rPr lang="en-US" altLang="ja-JP" sz="1900">
                <a:latin typeface="Verdana" charset="0"/>
              </a:rPr>
              <a:t>When you perceive this with true insight, then you become detached from suffering; this is the path of                              purification.</a:t>
            </a:r>
            <a:r>
              <a:rPr lang="ja-JP" altLang="en-US" sz="1900"/>
              <a:t>”</a:t>
            </a:r>
            <a:endParaRPr lang="en-US" altLang="ja-JP" sz="1900">
              <a:latin typeface="Verdana" charset="0"/>
            </a:endParaRPr>
          </a:p>
          <a:p>
            <a:pPr>
              <a:spcAft>
                <a:spcPct val="50000"/>
              </a:spcAft>
              <a:buFont typeface="Times" charset="0"/>
              <a:buNone/>
            </a:pPr>
            <a:r>
              <a:rPr lang="en-US" sz="2000">
                <a:latin typeface="Verdana" charset="0"/>
              </a:rPr>
              <a:t>                              -The Buddha </a:t>
            </a:r>
          </a:p>
          <a:p>
            <a:pPr>
              <a:spcAft>
                <a:spcPct val="50000"/>
              </a:spcAft>
              <a:buFont typeface="Times" charset="0"/>
              <a:buAutoNum type="arabicPeriod"/>
            </a:pPr>
            <a:endParaRPr lang="en-US" sz="2000">
              <a:latin typeface="Verdana" charset="0"/>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09800"/>
            <a:ext cx="2819400" cy="3492500"/>
          </a:xfrm>
          <a:prstGeom prst="rect">
            <a:avLst/>
          </a:prstGeom>
          <a:noFill/>
          <a:ln w="12700">
            <a:solidFill>
              <a:srgbClr val="FFF99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648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62000"/>
            <a:ext cx="8305800" cy="1295400"/>
          </a:xfrm>
        </p:spPr>
        <p:txBody>
          <a:bodyPr/>
          <a:lstStyle/>
          <a:p>
            <a:pPr algn="l"/>
            <a:r>
              <a:rPr lang="en-US" sz="4000"/>
              <a:t>The Six Similes / Methods </a:t>
            </a:r>
            <a:br>
              <a:rPr lang="en-US" sz="4000"/>
            </a:br>
            <a:r>
              <a:rPr lang="en-US" sz="4000"/>
              <a:t>for Placing the Mind on its Object of Focus</a:t>
            </a:r>
            <a:endParaRPr lang="en-US"/>
          </a:p>
        </p:txBody>
      </p:sp>
      <p:sp>
        <p:nvSpPr>
          <p:cNvPr id="49155" name="Text Box 3"/>
          <p:cNvSpPr txBox="1">
            <a:spLocks noChangeArrowheads="1"/>
          </p:cNvSpPr>
          <p:nvPr/>
        </p:nvSpPr>
        <p:spPr bwMode="auto">
          <a:xfrm>
            <a:off x="914400" y="2822575"/>
            <a:ext cx="7848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Verdana" charset="0"/>
                <a:ea typeface="ＭＳ Ｐゴシック" charset="0"/>
              </a:defRPr>
            </a:lvl1pPr>
            <a:lvl2pPr marL="914400" indent="-457200">
              <a:defRPr sz="2400">
                <a:solidFill>
                  <a:schemeClr val="tx1"/>
                </a:solidFill>
                <a:latin typeface="Verdana" charset="0"/>
                <a:ea typeface="ＭＳ Ｐゴシック" charset="0"/>
              </a:defRPr>
            </a:lvl2pPr>
            <a:lvl3pPr marL="1371600" indent="-457200">
              <a:defRPr sz="2400">
                <a:solidFill>
                  <a:schemeClr val="tx1"/>
                </a:solidFill>
                <a:latin typeface="Verdana" charset="0"/>
                <a:ea typeface="ＭＳ Ｐゴシック" charset="0"/>
              </a:defRPr>
            </a:lvl3pPr>
            <a:lvl4pPr marL="1828800" indent="-457200">
              <a:defRPr sz="2400">
                <a:solidFill>
                  <a:schemeClr val="tx1"/>
                </a:solidFill>
                <a:latin typeface="Verdana" charset="0"/>
                <a:ea typeface="ＭＳ Ｐゴシック" charset="0"/>
              </a:defRPr>
            </a:lvl4pPr>
            <a:lvl5pPr marL="2286000" indent="-457200">
              <a:defRPr sz="2400">
                <a:solidFill>
                  <a:schemeClr val="tx1"/>
                </a:solidFill>
                <a:latin typeface="Verdana" charset="0"/>
                <a:ea typeface="ＭＳ Ｐゴシック" charset="0"/>
              </a:defRPr>
            </a:lvl5pPr>
            <a:lvl6pPr marL="2743200" indent="-457200" eaLnBrk="0" fontAlgn="base" hangingPunct="0">
              <a:spcBef>
                <a:spcPct val="0"/>
              </a:spcBef>
              <a:spcAft>
                <a:spcPct val="0"/>
              </a:spcAft>
              <a:defRPr sz="2400">
                <a:solidFill>
                  <a:schemeClr val="tx1"/>
                </a:solidFill>
                <a:latin typeface="Verdana" charset="0"/>
                <a:ea typeface="ＭＳ Ｐゴシック" charset="0"/>
              </a:defRPr>
            </a:lvl6pPr>
            <a:lvl7pPr marL="3200400" indent="-457200" eaLnBrk="0" fontAlgn="base" hangingPunct="0">
              <a:spcBef>
                <a:spcPct val="0"/>
              </a:spcBef>
              <a:spcAft>
                <a:spcPct val="0"/>
              </a:spcAft>
              <a:defRPr sz="2400">
                <a:solidFill>
                  <a:schemeClr val="tx1"/>
                </a:solidFill>
                <a:latin typeface="Verdana" charset="0"/>
                <a:ea typeface="ＭＳ Ｐゴシック" charset="0"/>
              </a:defRPr>
            </a:lvl7pPr>
            <a:lvl8pPr marL="3657600" indent="-457200" eaLnBrk="0" fontAlgn="base" hangingPunct="0">
              <a:spcBef>
                <a:spcPct val="0"/>
              </a:spcBef>
              <a:spcAft>
                <a:spcPct val="0"/>
              </a:spcAft>
              <a:defRPr sz="2400">
                <a:solidFill>
                  <a:schemeClr val="tx1"/>
                </a:solidFill>
                <a:latin typeface="Verdana" charset="0"/>
                <a:ea typeface="ＭＳ Ｐゴシック" charset="0"/>
              </a:defRPr>
            </a:lvl8pPr>
            <a:lvl9pPr marL="4114800" indent="-457200" eaLnBrk="0" fontAlgn="base" hangingPunct="0">
              <a:spcBef>
                <a:spcPct val="0"/>
              </a:spcBef>
              <a:spcAft>
                <a:spcPct val="0"/>
              </a:spcAft>
              <a:defRPr sz="2400">
                <a:solidFill>
                  <a:schemeClr val="tx1"/>
                </a:solidFill>
                <a:latin typeface="Verdana" charset="0"/>
                <a:ea typeface="ＭＳ Ｐゴシック" charset="0"/>
              </a:defRPr>
            </a:lvl9pPr>
          </a:lstStyle>
          <a:p>
            <a:pPr>
              <a:spcAft>
                <a:spcPct val="50000"/>
              </a:spcAft>
              <a:buFont typeface="Times" charset="0"/>
              <a:buAutoNum type="arabicPeriod"/>
            </a:pPr>
            <a:r>
              <a:rPr lang="en-US" sz="2000" dirty="0">
                <a:solidFill>
                  <a:srgbClr val="000000"/>
                </a:solidFill>
              </a:rPr>
              <a:t>Placing the mind like a sun unobstructed by clouds</a:t>
            </a:r>
          </a:p>
          <a:p>
            <a:pPr>
              <a:spcAft>
                <a:spcPct val="50000"/>
              </a:spcAft>
              <a:buFont typeface="Times" charset="0"/>
              <a:buAutoNum type="arabicPeriod"/>
            </a:pPr>
            <a:r>
              <a:rPr lang="en-US" sz="2000" dirty="0">
                <a:solidFill>
                  <a:srgbClr val="000000"/>
                </a:solidFill>
              </a:rPr>
              <a:t>Placing the mind like an eagle gliding in the sky</a:t>
            </a:r>
          </a:p>
          <a:p>
            <a:pPr>
              <a:spcAft>
                <a:spcPct val="50000"/>
              </a:spcAft>
              <a:buFont typeface="Times" charset="0"/>
              <a:buAutoNum type="arabicPeriod"/>
            </a:pPr>
            <a:r>
              <a:rPr lang="en-US" sz="2000" dirty="0">
                <a:solidFill>
                  <a:srgbClr val="000000"/>
                </a:solidFill>
              </a:rPr>
              <a:t>Placing the mind like a ship on the great ocean</a:t>
            </a:r>
          </a:p>
          <a:p>
            <a:pPr>
              <a:spcAft>
                <a:spcPct val="50000"/>
              </a:spcAft>
              <a:buFont typeface="Times" charset="0"/>
              <a:buAutoNum type="arabicPeriod"/>
            </a:pPr>
            <a:r>
              <a:rPr lang="en-US" sz="2000" dirty="0">
                <a:solidFill>
                  <a:srgbClr val="000000"/>
                </a:solidFill>
              </a:rPr>
              <a:t>Placing the mind like a child looking at a mural in </a:t>
            </a:r>
            <a:br>
              <a:rPr lang="en-US" sz="2000" dirty="0">
                <a:solidFill>
                  <a:srgbClr val="000000"/>
                </a:solidFill>
              </a:rPr>
            </a:br>
            <a:r>
              <a:rPr lang="en-US" sz="2000" dirty="0">
                <a:solidFill>
                  <a:srgbClr val="000000"/>
                </a:solidFill>
              </a:rPr>
              <a:t>a temple</a:t>
            </a:r>
          </a:p>
          <a:p>
            <a:pPr>
              <a:spcAft>
                <a:spcPct val="50000"/>
              </a:spcAft>
              <a:buFont typeface="Times" charset="0"/>
              <a:buAutoNum type="arabicPeriod"/>
            </a:pPr>
            <a:r>
              <a:rPr lang="en-US" sz="2000" dirty="0">
                <a:solidFill>
                  <a:srgbClr val="000000"/>
                </a:solidFill>
              </a:rPr>
              <a:t>Placing the mind like a sparrow flying through the </a:t>
            </a:r>
            <a:br>
              <a:rPr lang="en-US" sz="2000" dirty="0">
                <a:solidFill>
                  <a:srgbClr val="000000"/>
                </a:solidFill>
              </a:rPr>
            </a:br>
            <a:r>
              <a:rPr lang="en-US" sz="2000" dirty="0">
                <a:solidFill>
                  <a:srgbClr val="000000"/>
                </a:solidFill>
              </a:rPr>
              <a:t>sky without leaving a trace</a:t>
            </a:r>
          </a:p>
          <a:p>
            <a:pPr>
              <a:spcAft>
                <a:spcPct val="50000"/>
              </a:spcAft>
              <a:buFont typeface="Times" charset="0"/>
              <a:buAutoNum type="arabicPeriod"/>
            </a:pPr>
            <a:r>
              <a:rPr lang="en-US" sz="2000" dirty="0">
                <a:solidFill>
                  <a:srgbClr val="000000"/>
                </a:solidFill>
              </a:rPr>
              <a:t>Placing the mind like a matted piece of wool.</a:t>
            </a:r>
            <a:endParaRPr lang="en-US" dirty="0">
              <a:solidFill>
                <a:srgbClr val="000000"/>
              </a:solidFill>
            </a:endParaRPr>
          </a:p>
        </p:txBody>
      </p:sp>
    </p:spTree>
    <p:extLst>
      <p:ext uri="{BB962C8B-B14F-4D97-AF65-F5344CB8AC3E}">
        <p14:creationId xmlns:p14="http://schemas.microsoft.com/office/powerpoint/2010/main" val="907675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04850" y="609600"/>
            <a:ext cx="67627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4300" tIns="57150" rIns="114300" bIns="57150">
            <a:spAutoFit/>
          </a:bodyPr>
          <a:lstStyle>
            <a:lvl1pPr defTabSz="1143000">
              <a:defRPr sz="2400">
                <a:solidFill>
                  <a:schemeClr val="tx1"/>
                </a:solidFill>
                <a:latin typeface="Verdana" charset="0"/>
                <a:ea typeface="ＭＳ Ｐゴシック" charset="0"/>
              </a:defRPr>
            </a:lvl1pPr>
            <a:lvl2pPr marL="571500" defTabSz="1143000">
              <a:defRPr sz="2400">
                <a:solidFill>
                  <a:schemeClr val="tx1"/>
                </a:solidFill>
                <a:latin typeface="Verdana" charset="0"/>
                <a:ea typeface="ＭＳ Ｐゴシック" charset="0"/>
              </a:defRPr>
            </a:lvl2pPr>
            <a:lvl3pPr marL="1143000" defTabSz="1143000">
              <a:defRPr sz="2400">
                <a:solidFill>
                  <a:schemeClr val="tx1"/>
                </a:solidFill>
                <a:latin typeface="Verdana" charset="0"/>
                <a:ea typeface="ＭＳ Ｐゴシック" charset="0"/>
              </a:defRPr>
            </a:lvl3pPr>
            <a:lvl4pPr marL="1714500" defTabSz="1143000">
              <a:defRPr sz="2400">
                <a:solidFill>
                  <a:schemeClr val="tx1"/>
                </a:solidFill>
                <a:latin typeface="Verdana" charset="0"/>
                <a:ea typeface="ＭＳ Ｐゴシック" charset="0"/>
              </a:defRPr>
            </a:lvl4pPr>
            <a:lvl5pPr marL="2286000" defTabSz="1143000">
              <a:defRPr sz="2400">
                <a:solidFill>
                  <a:schemeClr val="tx1"/>
                </a:solidFill>
                <a:latin typeface="Verdana" charset="0"/>
                <a:ea typeface="ＭＳ Ｐゴシック" charset="0"/>
              </a:defRPr>
            </a:lvl5pPr>
            <a:lvl6pPr marL="2743200" defTabSz="1143000" eaLnBrk="0" fontAlgn="base" hangingPunct="0">
              <a:spcBef>
                <a:spcPct val="0"/>
              </a:spcBef>
              <a:spcAft>
                <a:spcPct val="0"/>
              </a:spcAft>
              <a:defRPr sz="2400">
                <a:solidFill>
                  <a:schemeClr val="tx1"/>
                </a:solidFill>
                <a:latin typeface="Verdana" charset="0"/>
                <a:ea typeface="ＭＳ Ｐゴシック" charset="0"/>
              </a:defRPr>
            </a:lvl6pPr>
            <a:lvl7pPr marL="3200400" defTabSz="1143000" eaLnBrk="0" fontAlgn="base" hangingPunct="0">
              <a:spcBef>
                <a:spcPct val="0"/>
              </a:spcBef>
              <a:spcAft>
                <a:spcPct val="0"/>
              </a:spcAft>
              <a:defRPr sz="2400">
                <a:solidFill>
                  <a:schemeClr val="tx1"/>
                </a:solidFill>
                <a:latin typeface="Verdana" charset="0"/>
                <a:ea typeface="ＭＳ Ｐゴシック" charset="0"/>
              </a:defRPr>
            </a:lvl7pPr>
            <a:lvl8pPr marL="3657600" defTabSz="1143000" eaLnBrk="0" fontAlgn="base" hangingPunct="0">
              <a:spcBef>
                <a:spcPct val="0"/>
              </a:spcBef>
              <a:spcAft>
                <a:spcPct val="0"/>
              </a:spcAft>
              <a:defRPr sz="2400">
                <a:solidFill>
                  <a:schemeClr val="tx1"/>
                </a:solidFill>
                <a:latin typeface="Verdana" charset="0"/>
                <a:ea typeface="ＭＳ Ｐゴシック" charset="0"/>
              </a:defRPr>
            </a:lvl8pPr>
            <a:lvl9pPr marL="4114800" defTabSz="11430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sz="4500" dirty="0">
                <a:solidFill>
                  <a:srgbClr val="000000"/>
                </a:solidFill>
                <a:latin typeface="Arial" charset="0"/>
              </a:rPr>
              <a:t>The Beginner</a:t>
            </a:r>
            <a:r>
              <a:rPr lang="ja-JP" altLang="en-US" sz="4500" dirty="0">
                <a:solidFill>
                  <a:srgbClr val="000000"/>
                </a:solidFill>
                <a:latin typeface="Arial"/>
              </a:rPr>
              <a:t>’</a:t>
            </a:r>
            <a:r>
              <a:rPr lang="en-US" sz="4500" dirty="0">
                <a:solidFill>
                  <a:srgbClr val="000000"/>
                </a:solidFill>
                <a:latin typeface="Arial" charset="0"/>
              </a:rPr>
              <a:t>s Mind</a:t>
            </a:r>
            <a:endParaRPr lang="en-US" sz="5500" dirty="0">
              <a:solidFill>
                <a:srgbClr val="000000"/>
              </a:solidFill>
              <a:effectLst>
                <a:outerShdw blurRad="38100" dist="38100" dir="2700000" algn="tl">
                  <a:srgbClr val="FFFFFF"/>
                </a:outerShdw>
              </a:effectLst>
              <a:latin typeface="Arial" charset="0"/>
            </a:endParaRPr>
          </a:p>
        </p:txBody>
      </p:sp>
      <p:pic>
        <p:nvPicPr>
          <p:cNvPr id="6154" name="Picture 10"/>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r="20074"/>
          <a:stretch>
            <a:fillRect/>
          </a:stretch>
        </p:blipFill>
        <p:spPr>
          <a:xfrm>
            <a:off x="838200" y="2239963"/>
            <a:ext cx="4002088" cy="3322637"/>
          </a:xfrm>
          <a:noFill/>
          <a:ln w="12700">
            <a:solidFill>
              <a:srgbClr val="FFF99D"/>
            </a:solidFill>
            <a:miter lim="800000"/>
            <a:headEnd/>
            <a:tailEnd/>
          </a:ln>
        </p:spPr>
      </p:pic>
      <p:sp>
        <p:nvSpPr>
          <p:cNvPr id="6156" name="Rectangle 12"/>
          <p:cNvSpPr>
            <a:spLocks noChangeArrowheads="1"/>
          </p:cNvSpPr>
          <p:nvPr/>
        </p:nvSpPr>
        <p:spPr bwMode="auto">
          <a:xfrm>
            <a:off x="1233488" y="53308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endParaRPr lang="en-US"/>
          </a:p>
        </p:txBody>
      </p:sp>
      <p:sp>
        <p:nvSpPr>
          <p:cNvPr id="6157" name="Text Box 13"/>
          <p:cNvSpPr txBox="1">
            <a:spLocks noChangeArrowheads="1"/>
          </p:cNvSpPr>
          <p:nvPr/>
        </p:nvSpPr>
        <p:spPr bwMode="auto">
          <a:xfrm>
            <a:off x="5181600" y="2286000"/>
            <a:ext cx="358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Aft>
                <a:spcPct val="50000"/>
              </a:spcAft>
              <a:buFont typeface="Times" charset="0"/>
              <a:buChar char="•"/>
            </a:pPr>
            <a:r>
              <a:rPr lang="en-US" dirty="0">
                <a:solidFill>
                  <a:srgbClr val="000000"/>
                </a:solidFill>
              </a:rPr>
              <a:t> Innocence</a:t>
            </a:r>
          </a:p>
          <a:p>
            <a:pPr eaLnBrk="1" hangingPunct="1">
              <a:spcAft>
                <a:spcPct val="50000"/>
              </a:spcAft>
              <a:buFont typeface="Times" charset="0"/>
              <a:buChar char="•"/>
            </a:pPr>
            <a:r>
              <a:rPr lang="en-US" dirty="0">
                <a:solidFill>
                  <a:srgbClr val="000000"/>
                </a:solidFill>
              </a:rPr>
              <a:t> Non-judgmental</a:t>
            </a:r>
          </a:p>
          <a:p>
            <a:pPr eaLnBrk="1" hangingPunct="1">
              <a:spcAft>
                <a:spcPct val="50000"/>
              </a:spcAft>
              <a:buFont typeface="Times" charset="0"/>
              <a:buChar char="•"/>
            </a:pPr>
            <a:r>
              <a:rPr lang="en-US" dirty="0">
                <a:solidFill>
                  <a:srgbClr val="000000"/>
                </a:solidFill>
              </a:rPr>
              <a:t> Openness</a:t>
            </a:r>
          </a:p>
        </p:txBody>
      </p:sp>
    </p:spTree>
    <p:extLst>
      <p:ext uri="{BB962C8B-B14F-4D97-AF65-F5344CB8AC3E}">
        <p14:creationId xmlns:p14="http://schemas.microsoft.com/office/powerpoint/2010/main" val="3218961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57200"/>
            <a:ext cx="7770813" cy="1143000"/>
          </a:xfrm>
        </p:spPr>
        <p:txBody>
          <a:bodyPr/>
          <a:lstStyle/>
          <a:p>
            <a:pPr algn="l"/>
            <a:r>
              <a:rPr lang="en-US" dirty="0">
                <a:solidFill>
                  <a:srgbClr val="000000"/>
                </a:solidFill>
              </a:rPr>
              <a:t>Ripples on the Surface</a:t>
            </a:r>
          </a:p>
        </p:txBody>
      </p:sp>
      <p:pic>
        <p:nvPicPr>
          <p:cNvPr id="8196"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191000" y="2190750"/>
            <a:ext cx="4476750" cy="3359150"/>
          </a:xfrm>
          <a:noFill/>
          <a:ln w="12700">
            <a:solidFill>
              <a:srgbClr val="FFFF99"/>
            </a:solidFill>
            <a:miter lim="800000"/>
            <a:headEnd/>
            <a:tailEnd/>
          </a:ln>
        </p:spPr>
      </p:pic>
      <p:sp>
        <p:nvSpPr>
          <p:cNvPr id="8203" name="Text Box 11"/>
          <p:cNvSpPr txBox="1">
            <a:spLocks noChangeArrowheads="1"/>
          </p:cNvSpPr>
          <p:nvPr/>
        </p:nvSpPr>
        <p:spPr bwMode="auto">
          <a:xfrm>
            <a:off x="457200" y="2438400"/>
            <a:ext cx="2406428"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Aft>
                <a:spcPct val="50000"/>
              </a:spcAft>
              <a:buFontTx/>
              <a:buChar char="•"/>
            </a:pPr>
            <a:r>
              <a:rPr lang="en-US" dirty="0">
                <a:solidFill>
                  <a:srgbClr val="000000"/>
                </a:solidFill>
              </a:rPr>
              <a:t> Equanimity: </a:t>
            </a:r>
            <a:br>
              <a:rPr lang="en-US" dirty="0">
                <a:solidFill>
                  <a:srgbClr val="000000"/>
                </a:solidFill>
              </a:rPr>
            </a:br>
            <a:r>
              <a:rPr lang="en-US" dirty="0">
                <a:solidFill>
                  <a:srgbClr val="000000"/>
                </a:solidFill>
              </a:rPr>
              <a:t>   Rejecting Nothing, </a:t>
            </a:r>
            <a:br>
              <a:rPr lang="en-US" dirty="0">
                <a:solidFill>
                  <a:srgbClr val="000000"/>
                </a:solidFill>
              </a:rPr>
            </a:br>
            <a:r>
              <a:rPr lang="en-US" dirty="0">
                <a:solidFill>
                  <a:srgbClr val="000000"/>
                </a:solidFill>
              </a:rPr>
              <a:t>   Pursuing Nothing</a:t>
            </a:r>
          </a:p>
          <a:p>
            <a:pPr>
              <a:spcAft>
                <a:spcPct val="50000"/>
              </a:spcAft>
              <a:buFontTx/>
              <a:buChar char="•"/>
            </a:pPr>
            <a:r>
              <a:rPr lang="en-US" dirty="0">
                <a:solidFill>
                  <a:srgbClr val="000000"/>
                </a:solidFill>
              </a:rPr>
              <a:t> Acceptance</a:t>
            </a:r>
          </a:p>
          <a:p>
            <a:pPr>
              <a:spcAft>
                <a:spcPct val="50000"/>
              </a:spcAft>
              <a:buFontTx/>
              <a:buChar char="•"/>
            </a:pPr>
            <a:r>
              <a:rPr lang="en-US" dirty="0">
                <a:solidFill>
                  <a:srgbClr val="000000"/>
                </a:solidFill>
              </a:rPr>
              <a:t> Forgiveness </a:t>
            </a:r>
          </a:p>
        </p:txBody>
      </p:sp>
    </p:spTree>
    <p:extLst>
      <p:ext uri="{BB962C8B-B14F-4D97-AF65-F5344CB8AC3E}">
        <p14:creationId xmlns:p14="http://schemas.microsoft.com/office/powerpoint/2010/main" val="1368910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1"/>
          <p:cNvSpPr>
            <a:spLocks noGrp="1" noChangeArrowheads="1"/>
          </p:cNvSpPr>
          <p:nvPr>
            <p:ph type="title"/>
          </p:nvPr>
        </p:nvSpPr>
        <p:spPr>
          <a:xfrm>
            <a:off x="762000" y="457200"/>
            <a:ext cx="7772400" cy="1143000"/>
          </a:xfrm>
        </p:spPr>
        <p:txBody>
          <a:bodyPr/>
          <a:lstStyle/>
          <a:p>
            <a:pPr algn="l"/>
            <a:r>
              <a:rPr lang="en-US"/>
              <a:t>Flight of the Eagle</a:t>
            </a:r>
          </a:p>
        </p:txBody>
      </p:sp>
      <p:pic>
        <p:nvPicPr>
          <p:cNvPr id="10253" name="Picture 1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b="5556"/>
          <a:stretch>
            <a:fillRect/>
          </a:stretch>
        </p:blipFill>
        <p:spPr>
          <a:xfrm>
            <a:off x="4724400" y="2209800"/>
            <a:ext cx="3810000" cy="3886200"/>
          </a:xfrm>
          <a:noFill/>
          <a:ln w="12700">
            <a:solidFill>
              <a:srgbClr val="FFF99D"/>
            </a:solidFill>
            <a:miter lim="800000"/>
            <a:headEnd/>
            <a:tailEnd/>
          </a:ln>
        </p:spPr>
      </p:pic>
      <p:sp>
        <p:nvSpPr>
          <p:cNvPr id="10258" name="Text Box 18"/>
          <p:cNvSpPr txBox="1">
            <a:spLocks noChangeArrowheads="1"/>
          </p:cNvSpPr>
          <p:nvPr/>
        </p:nvSpPr>
        <p:spPr bwMode="auto">
          <a:xfrm>
            <a:off x="838200" y="2514600"/>
            <a:ext cx="1864613"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Aft>
                <a:spcPct val="50000"/>
              </a:spcAft>
              <a:buFontTx/>
              <a:buChar char="•"/>
            </a:pPr>
            <a:r>
              <a:rPr lang="en-US" dirty="0">
                <a:solidFill>
                  <a:srgbClr val="000000"/>
                </a:solidFill>
              </a:rPr>
              <a:t> Spaciousness</a:t>
            </a:r>
          </a:p>
          <a:p>
            <a:pPr>
              <a:spcAft>
                <a:spcPct val="50000"/>
              </a:spcAft>
              <a:buFontTx/>
              <a:buChar char="•"/>
            </a:pPr>
            <a:r>
              <a:rPr lang="en-US" dirty="0">
                <a:solidFill>
                  <a:srgbClr val="000000"/>
                </a:solidFill>
              </a:rPr>
              <a:t> Effortlessness</a:t>
            </a:r>
          </a:p>
          <a:p>
            <a:pPr>
              <a:spcAft>
                <a:spcPct val="50000"/>
              </a:spcAft>
              <a:buFontTx/>
              <a:buChar char="•"/>
            </a:pPr>
            <a:r>
              <a:rPr lang="en-US" dirty="0">
                <a:solidFill>
                  <a:srgbClr val="000000"/>
                </a:solidFill>
              </a:rPr>
              <a:t> Spontaneity</a:t>
            </a:r>
          </a:p>
          <a:p>
            <a:pPr>
              <a:spcAft>
                <a:spcPct val="50000"/>
              </a:spcAft>
              <a:buFontTx/>
              <a:buChar char="•"/>
            </a:pPr>
            <a:r>
              <a:rPr lang="en-US" dirty="0">
                <a:solidFill>
                  <a:srgbClr val="000000"/>
                </a:solidFill>
              </a:rPr>
              <a:t> Graceful </a:t>
            </a:r>
          </a:p>
        </p:txBody>
      </p:sp>
    </p:spTree>
    <p:extLst>
      <p:ext uri="{BB962C8B-B14F-4D97-AF65-F5344CB8AC3E}">
        <p14:creationId xmlns:p14="http://schemas.microsoft.com/office/powerpoint/2010/main" val="3583537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68325" y="260350"/>
            <a:ext cx="8042275" cy="1187450"/>
          </a:xfrm>
        </p:spPr>
        <p:txBody>
          <a:bodyPr/>
          <a:lstStyle/>
          <a:p>
            <a:r>
              <a:rPr lang="en-US" sz="4400">
                <a:solidFill>
                  <a:schemeClr val="tx1"/>
                </a:solidFill>
                <a:latin typeface="News Gothic MT" charset="0"/>
                <a:ea typeface="ＭＳ Ｐゴシック" charset="0"/>
              </a:rPr>
              <a:t>Benefits of Compassion</a:t>
            </a:r>
          </a:p>
        </p:txBody>
      </p:sp>
      <p:sp>
        <p:nvSpPr>
          <p:cNvPr id="22530" name="Content Placeholder 2"/>
          <p:cNvSpPr>
            <a:spLocks noGrp="1"/>
          </p:cNvSpPr>
          <p:nvPr>
            <p:ph idx="1"/>
          </p:nvPr>
        </p:nvSpPr>
        <p:spPr>
          <a:xfrm>
            <a:off x="304800" y="2044700"/>
            <a:ext cx="8042275" cy="4813300"/>
          </a:xfrm>
        </p:spPr>
        <p:txBody>
          <a:bodyPr/>
          <a:lstStyle/>
          <a:p>
            <a:pPr>
              <a:lnSpc>
                <a:spcPts val="2800"/>
              </a:lnSpc>
              <a:buFont typeface="Wingdings 2" charset="0"/>
              <a:buNone/>
            </a:pPr>
            <a:r>
              <a:rPr lang="en-US" altLang="ja-JP" sz="2000" i="1">
                <a:latin typeface="News Gothic MT" charset="0"/>
                <a:ea typeface="ＭＳ Ｐゴシック" charset="0"/>
              </a:rPr>
              <a:t>     </a:t>
            </a:r>
            <a:r>
              <a:rPr lang="en-US" altLang="ja-JP" sz="2000" i="1">
                <a:solidFill>
                  <a:schemeClr val="tx1"/>
                </a:solidFill>
                <a:latin typeface="News Gothic MT" charset="0"/>
                <a:ea typeface="ＭＳ Ｐゴシック" charset="0"/>
              </a:rPr>
              <a:t>So the human capacity to care for others is not something trivial or something to be taken for granted.  Rather, it is something we should cherish.  Compassion is a marvel of human nature, a precious inner resource, and the foundation of our well-being and the harmony of our societies.  If, therefore, we seek happiness for ourselves, we should practice compassion; and if we seek happiness for others, we should also practice compassion!</a:t>
            </a:r>
            <a:endParaRPr lang="en-US" sz="2000" i="1">
              <a:solidFill>
                <a:schemeClr val="tx1"/>
              </a:solidFill>
              <a:latin typeface="News Gothic MT" charset="0"/>
              <a:ea typeface="ＭＳ Ｐゴシック" charset="0"/>
            </a:endParaRPr>
          </a:p>
          <a:p>
            <a:pPr algn="r">
              <a:buFont typeface="Wingdings 2" charset="0"/>
              <a:buNone/>
            </a:pPr>
            <a:r>
              <a:rPr lang="en-US" sz="2000" i="1">
                <a:solidFill>
                  <a:schemeClr val="tx1"/>
                </a:solidFill>
                <a:latin typeface="News Gothic MT" charset="0"/>
                <a:ea typeface="ＭＳ Ｐゴシック" charset="0"/>
              </a:rPr>
              <a:t>–</a:t>
            </a:r>
            <a:r>
              <a:rPr lang="en-US" sz="2000">
                <a:solidFill>
                  <a:schemeClr val="tx1"/>
                </a:solidFill>
                <a:latin typeface="News Gothic MT" charset="0"/>
                <a:ea typeface="ＭＳ Ｐゴシック" charset="0"/>
              </a:rPr>
              <a:t>H.H. the Dalai Lama, </a:t>
            </a:r>
            <a:r>
              <a:rPr lang="en-US" sz="2000" i="1">
                <a:solidFill>
                  <a:schemeClr val="tx1"/>
                </a:solidFill>
                <a:latin typeface="News Gothic MT" charset="0"/>
                <a:ea typeface="ＭＳ Ｐゴシック" charset="0"/>
              </a:rPr>
              <a:t>Beyond Religion</a:t>
            </a:r>
          </a:p>
        </p:txBody>
      </p:sp>
    </p:spTree>
    <p:extLst>
      <p:ext uri="{BB962C8B-B14F-4D97-AF65-F5344CB8AC3E}">
        <p14:creationId xmlns:p14="http://schemas.microsoft.com/office/powerpoint/2010/main" val="207751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412"/>
          <p:cNvGrpSpPr>
            <a:grpSpLocks/>
          </p:cNvGrpSpPr>
          <p:nvPr/>
        </p:nvGrpSpPr>
        <p:grpSpPr bwMode="auto">
          <a:xfrm>
            <a:off x="776288" y="1600200"/>
            <a:ext cx="7575550" cy="5181600"/>
            <a:chOff x="381000" y="735007"/>
            <a:chExt cx="8261350" cy="5873756"/>
          </a:xfrm>
        </p:grpSpPr>
        <p:sp>
          <p:nvSpPr>
            <p:cNvPr id="23556" name="Text Box 2"/>
            <p:cNvSpPr txBox="1">
              <a:spLocks noChangeArrowheads="1"/>
            </p:cNvSpPr>
            <p:nvPr/>
          </p:nvSpPr>
          <p:spPr bwMode="auto">
            <a:xfrm>
              <a:off x="2428875" y="735007"/>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latin typeface="News Gothic MT" charset="0"/>
                </a:rPr>
                <a:t>TSST prior to</a:t>
              </a:r>
            </a:p>
            <a:p>
              <a:pPr algn="ctr"/>
              <a:r>
                <a:rPr lang="en-US" sz="1800" b="1">
                  <a:latin typeface="News Gothic MT" charset="0"/>
                </a:rPr>
                <a:t>meditation training</a:t>
              </a:r>
            </a:p>
          </p:txBody>
        </p:sp>
        <p:sp>
          <p:nvSpPr>
            <p:cNvPr id="23557" name="Text Box 3"/>
            <p:cNvSpPr txBox="1">
              <a:spLocks noChangeArrowheads="1"/>
            </p:cNvSpPr>
            <p:nvPr/>
          </p:nvSpPr>
          <p:spPr bwMode="auto">
            <a:xfrm>
              <a:off x="5641975" y="762000"/>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latin typeface="News Gothic MT" charset="0"/>
                </a:rPr>
                <a:t>TSST after</a:t>
              </a:r>
            </a:p>
            <a:p>
              <a:pPr algn="ctr"/>
              <a:r>
                <a:rPr lang="en-US" sz="1800" b="1">
                  <a:latin typeface="News Gothic MT" charset="0"/>
                </a:rPr>
                <a:t>meditation training</a:t>
              </a:r>
            </a:p>
          </p:txBody>
        </p:sp>
        <p:sp>
          <p:nvSpPr>
            <p:cNvPr id="23558" name="Rectangle 5"/>
            <p:cNvSpPr>
              <a:spLocks noChangeArrowheads="1"/>
            </p:cNvSpPr>
            <p:nvPr/>
          </p:nvSpPr>
          <p:spPr bwMode="auto">
            <a:xfrm>
              <a:off x="2311400" y="1450975"/>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0.5</a:t>
              </a:r>
            </a:p>
          </p:txBody>
        </p:sp>
        <p:sp>
          <p:nvSpPr>
            <p:cNvPr id="23559" name="Rectangle 6"/>
            <p:cNvSpPr>
              <a:spLocks noChangeArrowheads="1"/>
            </p:cNvSpPr>
            <p:nvPr/>
          </p:nvSpPr>
          <p:spPr bwMode="auto">
            <a:xfrm>
              <a:off x="2374900" y="184150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560" name="Rectangle 7"/>
            <p:cNvSpPr>
              <a:spLocks noChangeArrowheads="1"/>
            </p:cNvSpPr>
            <p:nvPr/>
          </p:nvSpPr>
          <p:spPr bwMode="auto">
            <a:xfrm>
              <a:off x="2284413" y="2193925"/>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-0.5</a:t>
              </a:r>
            </a:p>
          </p:txBody>
        </p:sp>
        <p:sp>
          <p:nvSpPr>
            <p:cNvPr id="23561" name="Rectangle 8"/>
            <p:cNvSpPr>
              <a:spLocks noChangeArrowheads="1"/>
            </p:cNvSpPr>
            <p:nvPr/>
          </p:nvSpPr>
          <p:spPr bwMode="auto">
            <a:xfrm>
              <a:off x="2284413" y="2565400"/>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-1.0</a:t>
              </a:r>
            </a:p>
          </p:txBody>
        </p:sp>
        <p:sp>
          <p:nvSpPr>
            <p:cNvPr id="23562" name="Rectangle 9"/>
            <p:cNvSpPr>
              <a:spLocks noChangeArrowheads="1"/>
            </p:cNvSpPr>
            <p:nvPr/>
          </p:nvSpPr>
          <p:spPr bwMode="auto">
            <a:xfrm>
              <a:off x="2286000" y="2936875"/>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-1.5</a:t>
              </a:r>
            </a:p>
          </p:txBody>
        </p:sp>
        <p:sp>
          <p:nvSpPr>
            <p:cNvPr id="23563" name="Rectangle 10"/>
            <p:cNvSpPr>
              <a:spLocks noChangeArrowheads="1"/>
            </p:cNvSpPr>
            <p:nvPr/>
          </p:nvSpPr>
          <p:spPr bwMode="auto">
            <a:xfrm>
              <a:off x="2749550" y="3060700"/>
              <a:ext cx="254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564" name="Rectangle 11"/>
            <p:cNvSpPr>
              <a:spLocks noChangeArrowheads="1"/>
            </p:cNvSpPr>
            <p:nvPr/>
          </p:nvSpPr>
          <p:spPr bwMode="auto">
            <a:xfrm>
              <a:off x="3290888" y="3060700"/>
              <a:ext cx="3254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30</a:t>
              </a:r>
            </a:p>
          </p:txBody>
        </p:sp>
        <p:sp>
          <p:nvSpPr>
            <p:cNvPr id="23565" name="Rectangle 12"/>
            <p:cNvSpPr>
              <a:spLocks noChangeArrowheads="1"/>
            </p:cNvSpPr>
            <p:nvPr/>
          </p:nvSpPr>
          <p:spPr bwMode="auto">
            <a:xfrm>
              <a:off x="3876675" y="3060700"/>
              <a:ext cx="3254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60</a:t>
              </a:r>
            </a:p>
          </p:txBody>
        </p:sp>
        <p:sp>
          <p:nvSpPr>
            <p:cNvPr id="23566" name="Rectangle 13"/>
            <p:cNvSpPr>
              <a:spLocks noChangeArrowheads="1"/>
            </p:cNvSpPr>
            <p:nvPr/>
          </p:nvSpPr>
          <p:spPr bwMode="auto">
            <a:xfrm>
              <a:off x="3576638" y="3060700"/>
              <a:ext cx="3254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45</a:t>
              </a:r>
            </a:p>
          </p:txBody>
        </p:sp>
        <p:sp>
          <p:nvSpPr>
            <p:cNvPr id="23567" name="Rectangle 14"/>
            <p:cNvSpPr>
              <a:spLocks noChangeArrowheads="1"/>
            </p:cNvSpPr>
            <p:nvPr/>
          </p:nvSpPr>
          <p:spPr bwMode="auto">
            <a:xfrm>
              <a:off x="4154488" y="3060700"/>
              <a:ext cx="3254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75</a:t>
              </a:r>
            </a:p>
          </p:txBody>
        </p:sp>
        <p:sp>
          <p:nvSpPr>
            <p:cNvPr id="23568" name="Rectangle 15"/>
            <p:cNvSpPr>
              <a:spLocks noChangeArrowheads="1"/>
            </p:cNvSpPr>
            <p:nvPr/>
          </p:nvSpPr>
          <p:spPr bwMode="auto">
            <a:xfrm>
              <a:off x="4456113" y="3060700"/>
              <a:ext cx="3254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90</a:t>
              </a:r>
            </a:p>
          </p:txBody>
        </p:sp>
        <p:sp>
          <p:nvSpPr>
            <p:cNvPr id="23569" name="Rectangle 16"/>
            <p:cNvSpPr>
              <a:spLocks noChangeArrowheads="1"/>
            </p:cNvSpPr>
            <p:nvPr/>
          </p:nvSpPr>
          <p:spPr bwMode="auto">
            <a:xfrm>
              <a:off x="2984500" y="3060700"/>
              <a:ext cx="3254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15</a:t>
              </a:r>
            </a:p>
          </p:txBody>
        </p:sp>
        <p:sp>
          <p:nvSpPr>
            <p:cNvPr id="23570" name="Rectangle 17"/>
            <p:cNvSpPr>
              <a:spLocks noChangeArrowheads="1"/>
            </p:cNvSpPr>
            <p:nvPr/>
          </p:nvSpPr>
          <p:spPr bwMode="auto">
            <a:xfrm>
              <a:off x="2892425" y="3232150"/>
              <a:ext cx="47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TSST</a:t>
              </a:r>
              <a:endParaRPr lang="en-US" sz="1000">
                <a:latin typeface="News Gothic MT" charset="0"/>
              </a:endParaRPr>
            </a:p>
          </p:txBody>
        </p:sp>
        <p:sp>
          <p:nvSpPr>
            <p:cNvPr id="23571" name="Rectangle 18"/>
            <p:cNvSpPr>
              <a:spLocks noChangeArrowheads="1"/>
            </p:cNvSpPr>
            <p:nvPr/>
          </p:nvSpPr>
          <p:spPr bwMode="auto">
            <a:xfrm>
              <a:off x="5576888" y="1450975"/>
              <a:ext cx="360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0.5</a:t>
              </a:r>
            </a:p>
          </p:txBody>
        </p:sp>
        <p:sp>
          <p:nvSpPr>
            <p:cNvPr id="23572" name="Rectangle 19"/>
            <p:cNvSpPr>
              <a:spLocks noChangeArrowheads="1"/>
            </p:cNvSpPr>
            <p:nvPr/>
          </p:nvSpPr>
          <p:spPr bwMode="auto">
            <a:xfrm>
              <a:off x="5640388" y="184150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573" name="Rectangle 20"/>
            <p:cNvSpPr>
              <a:spLocks noChangeArrowheads="1"/>
            </p:cNvSpPr>
            <p:nvPr/>
          </p:nvSpPr>
          <p:spPr bwMode="auto">
            <a:xfrm>
              <a:off x="5549900" y="2193925"/>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-0.5</a:t>
              </a:r>
            </a:p>
          </p:txBody>
        </p:sp>
        <p:sp>
          <p:nvSpPr>
            <p:cNvPr id="23574" name="Rectangle 21"/>
            <p:cNvSpPr>
              <a:spLocks noChangeArrowheads="1"/>
            </p:cNvSpPr>
            <p:nvPr/>
          </p:nvSpPr>
          <p:spPr bwMode="auto">
            <a:xfrm>
              <a:off x="5549900" y="2565400"/>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-1.0</a:t>
              </a:r>
            </a:p>
          </p:txBody>
        </p:sp>
        <p:sp>
          <p:nvSpPr>
            <p:cNvPr id="23575" name="Rectangle 22"/>
            <p:cNvSpPr>
              <a:spLocks noChangeArrowheads="1"/>
            </p:cNvSpPr>
            <p:nvPr/>
          </p:nvSpPr>
          <p:spPr bwMode="auto">
            <a:xfrm>
              <a:off x="5551488" y="2936875"/>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-1.5</a:t>
              </a:r>
            </a:p>
          </p:txBody>
        </p:sp>
        <p:sp>
          <p:nvSpPr>
            <p:cNvPr id="23576" name="Rectangle 23"/>
            <p:cNvSpPr>
              <a:spLocks noChangeArrowheads="1"/>
            </p:cNvSpPr>
            <p:nvPr/>
          </p:nvSpPr>
          <p:spPr bwMode="auto">
            <a:xfrm>
              <a:off x="6015038" y="3060700"/>
              <a:ext cx="254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577" name="Rectangle 24"/>
            <p:cNvSpPr>
              <a:spLocks noChangeArrowheads="1"/>
            </p:cNvSpPr>
            <p:nvPr/>
          </p:nvSpPr>
          <p:spPr bwMode="auto">
            <a:xfrm>
              <a:off x="6556375" y="3060700"/>
              <a:ext cx="3254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30</a:t>
              </a:r>
            </a:p>
          </p:txBody>
        </p:sp>
        <p:sp>
          <p:nvSpPr>
            <p:cNvPr id="23578" name="Rectangle 25"/>
            <p:cNvSpPr>
              <a:spLocks noChangeArrowheads="1"/>
            </p:cNvSpPr>
            <p:nvPr/>
          </p:nvSpPr>
          <p:spPr bwMode="auto">
            <a:xfrm>
              <a:off x="7142163" y="3060700"/>
              <a:ext cx="3254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60</a:t>
              </a:r>
            </a:p>
          </p:txBody>
        </p:sp>
        <p:sp>
          <p:nvSpPr>
            <p:cNvPr id="23579" name="Rectangle 26"/>
            <p:cNvSpPr>
              <a:spLocks noChangeArrowheads="1"/>
            </p:cNvSpPr>
            <p:nvPr/>
          </p:nvSpPr>
          <p:spPr bwMode="auto">
            <a:xfrm>
              <a:off x="6842125" y="3060700"/>
              <a:ext cx="3254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45</a:t>
              </a:r>
            </a:p>
          </p:txBody>
        </p:sp>
        <p:sp>
          <p:nvSpPr>
            <p:cNvPr id="23580" name="Rectangle 27"/>
            <p:cNvSpPr>
              <a:spLocks noChangeArrowheads="1"/>
            </p:cNvSpPr>
            <p:nvPr/>
          </p:nvSpPr>
          <p:spPr bwMode="auto">
            <a:xfrm>
              <a:off x="7419975" y="3060700"/>
              <a:ext cx="3254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75</a:t>
              </a:r>
            </a:p>
          </p:txBody>
        </p:sp>
        <p:sp>
          <p:nvSpPr>
            <p:cNvPr id="23581" name="Rectangle 28"/>
            <p:cNvSpPr>
              <a:spLocks noChangeArrowheads="1"/>
            </p:cNvSpPr>
            <p:nvPr/>
          </p:nvSpPr>
          <p:spPr bwMode="auto">
            <a:xfrm>
              <a:off x="7721600" y="3060700"/>
              <a:ext cx="3254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90</a:t>
              </a:r>
            </a:p>
          </p:txBody>
        </p:sp>
        <p:sp>
          <p:nvSpPr>
            <p:cNvPr id="23582" name="Rectangle 29"/>
            <p:cNvSpPr>
              <a:spLocks noChangeArrowheads="1"/>
            </p:cNvSpPr>
            <p:nvPr/>
          </p:nvSpPr>
          <p:spPr bwMode="auto">
            <a:xfrm>
              <a:off x="6249988" y="3060700"/>
              <a:ext cx="32543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15</a:t>
              </a:r>
            </a:p>
          </p:txBody>
        </p:sp>
        <p:sp>
          <p:nvSpPr>
            <p:cNvPr id="23583" name="Rectangle 30"/>
            <p:cNvSpPr>
              <a:spLocks noChangeArrowheads="1"/>
            </p:cNvSpPr>
            <p:nvPr/>
          </p:nvSpPr>
          <p:spPr bwMode="auto">
            <a:xfrm>
              <a:off x="6157913" y="3232150"/>
              <a:ext cx="47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TSST</a:t>
              </a:r>
              <a:endParaRPr lang="en-US" sz="1000">
                <a:latin typeface="News Gothic MT" charset="0"/>
              </a:endParaRPr>
            </a:p>
          </p:txBody>
        </p:sp>
        <p:sp>
          <p:nvSpPr>
            <p:cNvPr id="23584" name="Text Box 31"/>
            <p:cNvSpPr txBox="1">
              <a:spLocks noChangeArrowheads="1"/>
            </p:cNvSpPr>
            <p:nvPr/>
          </p:nvSpPr>
          <p:spPr bwMode="auto">
            <a:xfrm rot="-5400000">
              <a:off x="1540670" y="2167731"/>
              <a:ext cx="1427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latin typeface="News Gothic MT" charset="0"/>
                </a:rPr>
                <a:t>log plasma IL-6, pg/ml</a:t>
              </a:r>
            </a:p>
          </p:txBody>
        </p:sp>
        <p:sp>
          <p:nvSpPr>
            <p:cNvPr id="23585" name="Text Box 32"/>
            <p:cNvSpPr txBox="1">
              <a:spLocks noChangeArrowheads="1"/>
            </p:cNvSpPr>
            <p:nvPr/>
          </p:nvSpPr>
          <p:spPr bwMode="auto">
            <a:xfrm rot="-5400000">
              <a:off x="4809331" y="2172494"/>
              <a:ext cx="1427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latin typeface="News Gothic MT" charset="0"/>
                </a:rPr>
                <a:t>log plasma IL-6, pg/ml</a:t>
              </a:r>
            </a:p>
          </p:txBody>
        </p:sp>
        <p:grpSp>
          <p:nvGrpSpPr>
            <p:cNvPr id="23586" name="Group 411"/>
            <p:cNvGrpSpPr>
              <a:grpSpLocks/>
            </p:cNvGrpSpPr>
            <p:nvPr/>
          </p:nvGrpSpPr>
          <p:grpSpPr bwMode="auto">
            <a:xfrm>
              <a:off x="7391400" y="6172200"/>
              <a:ext cx="1250950" cy="436563"/>
              <a:chOff x="3579813" y="2351088"/>
              <a:chExt cx="1250950" cy="436562"/>
            </a:xfrm>
          </p:grpSpPr>
          <p:pic>
            <p:nvPicPr>
              <p:cNvPr id="23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438400"/>
                <a:ext cx="3032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4" name="Text Box 33"/>
              <p:cNvSpPr txBox="1">
                <a:spLocks noChangeArrowheads="1"/>
              </p:cNvSpPr>
              <p:nvPr/>
            </p:nvSpPr>
            <p:spPr bwMode="auto">
              <a:xfrm>
                <a:off x="3892550" y="2351088"/>
                <a:ext cx="852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000">
                    <a:latin typeface="News Gothic MT" charset="0"/>
                  </a:rPr>
                  <a:t>low practice</a:t>
                </a:r>
              </a:p>
            </p:txBody>
          </p:sp>
          <p:sp>
            <p:nvSpPr>
              <p:cNvPr id="23965" name="Text Box 34"/>
              <p:cNvSpPr txBox="1">
                <a:spLocks noChangeArrowheads="1"/>
              </p:cNvSpPr>
              <p:nvPr/>
            </p:nvSpPr>
            <p:spPr bwMode="auto">
              <a:xfrm>
                <a:off x="3865563" y="2541588"/>
                <a:ext cx="9001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000">
                    <a:latin typeface="News Gothic MT" charset="0"/>
                  </a:rPr>
                  <a:t>high practice</a:t>
                </a:r>
              </a:p>
            </p:txBody>
          </p:sp>
          <p:sp>
            <p:nvSpPr>
              <p:cNvPr id="23966" name="Rectangle 35"/>
              <p:cNvSpPr>
                <a:spLocks noChangeArrowheads="1"/>
              </p:cNvSpPr>
              <p:nvPr/>
            </p:nvSpPr>
            <p:spPr bwMode="auto">
              <a:xfrm>
                <a:off x="3579813" y="2362200"/>
                <a:ext cx="1250950" cy="41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News Gothic MT" charset="0"/>
                </a:endParaRPr>
              </a:p>
            </p:txBody>
          </p:sp>
        </p:grpSp>
        <p:sp>
          <p:nvSpPr>
            <p:cNvPr id="23587" name="Rectangle 36"/>
            <p:cNvSpPr>
              <a:spLocks noChangeArrowheads="1"/>
            </p:cNvSpPr>
            <p:nvPr/>
          </p:nvSpPr>
          <p:spPr bwMode="auto">
            <a:xfrm>
              <a:off x="3713163" y="3216275"/>
              <a:ext cx="730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Time (min)</a:t>
              </a:r>
              <a:endParaRPr lang="en-US" sz="1000">
                <a:latin typeface="News Gothic MT" charset="0"/>
              </a:endParaRPr>
            </a:p>
          </p:txBody>
        </p:sp>
        <p:sp>
          <p:nvSpPr>
            <p:cNvPr id="23588" name="Rectangle 37"/>
            <p:cNvSpPr>
              <a:spLocks noChangeArrowheads="1"/>
            </p:cNvSpPr>
            <p:nvPr/>
          </p:nvSpPr>
          <p:spPr bwMode="auto">
            <a:xfrm>
              <a:off x="6940550" y="3219450"/>
              <a:ext cx="730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Time (min)</a:t>
              </a:r>
              <a:endParaRPr lang="en-US" sz="1000">
                <a:latin typeface="News Gothic MT" charset="0"/>
              </a:endParaRPr>
            </a:p>
          </p:txBody>
        </p:sp>
        <p:sp>
          <p:nvSpPr>
            <p:cNvPr id="23589" name="Rectangle 38"/>
            <p:cNvSpPr>
              <a:spLocks noChangeArrowheads="1"/>
            </p:cNvSpPr>
            <p:nvPr/>
          </p:nvSpPr>
          <p:spPr bwMode="auto">
            <a:xfrm>
              <a:off x="2944813" y="1570038"/>
              <a:ext cx="387350" cy="1704975"/>
            </a:xfrm>
            <a:prstGeom prst="rect">
              <a:avLst/>
            </a:prstGeom>
            <a:solidFill>
              <a:srgbClr val="D9D9D9"/>
            </a:solidFill>
            <a:ln w="7938">
              <a:solidFill>
                <a:srgbClr val="FFFFFF"/>
              </a:solidFill>
              <a:miter lim="800000"/>
              <a:headEnd/>
              <a:tailEnd/>
            </a:ln>
          </p:spPr>
          <p:txBody>
            <a:bodyPr/>
            <a:lstStyle/>
            <a:p>
              <a:endParaRPr lang="en-US">
                <a:latin typeface="News Gothic MT" charset="0"/>
              </a:endParaRPr>
            </a:p>
          </p:txBody>
        </p:sp>
        <p:sp>
          <p:nvSpPr>
            <p:cNvPr id="23590" name="Line 39"/>
            <p:cNvSpPr>
              <a:spLocks noChangeShapeType="1"/>
            </p:cNvSpPr>
            <p:nvPr/>
          </p:nvSpPr>
          <p:spPr bwMode="auto">
            <a:xfrm>
              <a:off x="2667000" y="1566863"/>
              <a:ext cx="1588" cy="14747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1" name="Line 40"/>
            <p:cNvSpPr>
              <a:spLocks noChangeShapeType="1"/>
            </p:cNvSpPr>
            <p:nvPr/>
          </p:nvSpPr>
          <p:spPr bwMode="auto">
            <a:xfrm>
              <a:off x="2667000" y="3041650"/>
              <a:ext cx="215423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41"/>
            <p:cNvSpPr>
              <a:spLocks noChangeShapeType="1"/>
            </p:cNvSpPr>
            <p:nvPr/>
          </p:nvSpPr>
          <p:spPr bwMode="auto">
            <a:xfrm>
              <a:off x="2630488" y="3041650"/>
              <a:ext cx="28575"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3" name="Line 42"/>
            <p:cNvSpPr>
              <a:spLocks noChangeShapeType="1"/>
            </p:cNvSpPr>
            <p:nvPr/>
          </p:nvSpPr>
          <p:spPr bwMode="auto">
            <a:xfrm>
              <a:off x="2630488" y="2673350"/>
              <a:ext cx="28575"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4" name="Line 43"/>
            <p:cNvSpPr>
              <a:spLocks noChangeShapeType="1"/>
            </p:cNvSpPr>
            <p:nvPr/>
          </p:nvSpPr>
          <p:spPr bwMode="auto">
            <a:xfrm>
              <a:off x="2630488" y="230346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5" name="Line 44"/>
            <p:cNvSpPr>
              <a:spLocks noChangeShapeType="1"/>
            </p:cNvSpPr>
            <p:nvPr/>
          </p:nvSpPr>
          <p:spPr bwMode="auto">
            <a:xfrm>
              <a:off x="2630488" y="193516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45"/>
            <p:cNvSpPr>
              <a:spLocks noChangeShapeType="1"/>
            </p:cNvSpPr>
            <p:nvPr/>
          </p:nvSpPr>
          <p:spPr bwMode="auto">
            <a:xfrm>
              <a:off x="2630488" y="156686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Line 46"/>
            <p:cNvSpPr>
              <a:spLocks noChangeShapeType="1"/>
            </p:cNvSpPr>
            <p:nvPr/>
          </p:nvSpPr>
          <p:spPr bwMode="auto">
            <a:xfrm flipV="1">
              <a:off x="2667000" y="1566863"/>
              <a:ext cx="1588" cy="14747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8" name="Line 47"/>
            <p:cNvSpPr>
              <a:spLocks noChangeShapeType="1"/>
            </p:cNvSpPr>
            <p:nvPr/>
          </p:nvSpPr>
          <p:spPr bwMode="auto">
            <a:xfrm>
              <a:off x="2867025" y="3049588"/>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9" name="Line 48"/>
            <p:cNvSpPr>
              <a:spLocks noChangeShapeType="1"/>
            </p:cNvSpPr>
            <p:nvPr/>
          </p:nvSpPr>
          <p:spPr bwMode="auto">
            <a:xfrm>
              <a:off x="3157538"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49"/>
            <p:cNvSpPr>
              <a:spLocks noChangeShapeType="1"/>
            </p:cNvSpPr>
            <p:nvPr/>
          </p:nvSpPr>
          <p:spPr bwMode="auto">
            <a:xfrm>
              <a:off x="3454400" y="3049588"/>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50"/>
            <p:cNvSpPr>
              <a:spLocks noChangeShapeType="1"/>
            </p:cNvSpPr>
            <p:nvPr/>
          </p:nvSpPr>
          <p:spPr bwMode="auto">
            <a:xfrm>
              <a:off x="3744913"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2" name="Line 51"/>
            <p:cNvSpPr>
              <a:spLocks noChangeShapeType="1"/>
            </p:cNvSpPr>
            <p:nvPr/>
          </p:nvSpPr>
          <p:spPr bwMode="auto">
            <a:xfrm>
              <a:off x="4041775" y="3049588"/>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Line 52"/>
            <p:cNvSpPr>
              <a:spLocks noChangeShapeType="1"/>
            </p:cNvSpPr>
            <p:nvPr/>
          </p:nvSpPr>
          <p:spPr bwMode="auto">
            <a:xfrm>
              <a:off x="4330700" y="3049588"/>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Line 53"/>
            <p:cNvSpPr>
              <a:spLocks noChangeShapeType="1"/>
            </p:cNvSpPr>
            <p:nvPr/>
          </p:nvSpPr>
          <p:spPr bwMode="auto">
            <a:xfrm>
              <a:off x="4627563"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5" name="Line 54"/>
            <p:cNvSpPr>
              <a:spLocks noChangeShapeType="1"/>
            </p:cNvSpPr>
            <p:nvPr/>
          </p:nvSpPr>
          <p:spPr bwMode="auto">
            <a:xfrm>
              <a:off x="2667000" y="3041650"/>
              <a:ext cx="215423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6" name="Line 55"/>
            <p:cNvSpPr>
              <a:spLocks noChangeShapeType="1"/>
            </p:cNvSpPr>
            <p:nvPr/>
          </p:nvSpPr>
          <p:spPr bwMode="auto">
            <a:xfrm flipV="1">
              <a:off x="2867025" y="2163763"/>
              <a:ext cx="1588" cy="444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7" name="Line 56"/>
            <p:cNvSpPr>
              <a:spLocks noChangeShapeType="1"/>
            </p:cNvSpPr>
            <p:nvPr/>
          </p:nvSpPr>
          <p:spPr bwMode="auto">
            <a:xfrm>
              <a:off x="2844800" y="2163763"/>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8" name="Line 57"/>
            <p:cNvSpPr>
              <a:spLocks noChangeShapeType="1"/>
            </p:cNvSpPr>
            <p:nvPr/>
          </p:nvSpPr>
          <p:spPr bwMode="auto">
            <a:xfrm>
              <a:off x="2867025" y="2281238"/>
              <a:ext cx="1588" cy="444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9" name="Line 58"/>
            <p:cNvSpPr>
              <a:spLocks noChangeShapeType="1"/>
            </p:cNvSpPr>
            <p:nvPr/>
          </p:nvSpPr>
          <p:spPr bwMode="auto">
            <a:xfrm>
              <a:off x="2844800" y="23256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0" name="Line 59"/>
            <p:cNvSpPr>
              <a:spLocks noChangeShapeType="1"/>
            </p:cNvSpPr>
            <p:nvPr/>
          </p:nvSpPr>
          <p:spPr bwMode="auto">
            <a:xfrm flipV="1">
              <a:off x="3454400" y="2052638"/>
              <a:ext cx="1588" cy="523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1" name="Line 60"/>
            <p:cNvSpPr>
              <a:spLocks noChangeShapeType="1"/>
            </p:cNvSpPr>
            <p:nvPr/>
          </p:nvSpPr>
          <p:spPr bwMode="auto">
            <a:xfrm>
              <a:off x="3432175" y="205263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Line 61"/>
            <p:cNvSpPr>
              <a:spLocks noChangeShapeType="1"/>
            </p:cNvSpPr>
            <p:nvPr/>
          </p:nvSpPr>
          <p:spPr bwMode="auto">
            <a:xfrm>
              <a:off x="3454400" y="2178050"/>
              <a:ext cx="1588" cy="523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62"/>
            <p:cNvSpPr>
              <a:spLocks noChangeShapeType="1"/>
            </p:cNvSpPr>
            <p:nvPr/>
          </p:nvSpPr>
          <p:spPr bwMode="auto">
            <a:xfrm>
              <a:off x="3432175" y="223043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63"/>
            <p:cNvSpPr>
              <a:spLocks noChangeShapeType="1"/>
            </p:cNvSpPr>
            <p:nvPr/>
          </p:nvSpPr>
          <p:spPr bwMode="auto">
            <a:xfrm flipV="1">
              <a:off x="4041775" y="1862138"/>
              <a:ext cx="1588" cy="8096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64"/>
            <p:cNvSpPr>
              <a:spLocks noChangeShapeType="1"/>
            </p:cNvSpPr>
            <p:nvPr/>
          </p:nvSpPr>
          <p:spPr bwMode="auto">
            <a:xfrm>
              <a:off x="4019550" y="186213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65"/>
            <p:cNvSpPr>
              <a:spLocks noChangeShapeType="1"/>
            </p:cNvSpPr>
            <p:nvPr/>
          </p:nvSpPr>
          <p:spPr bwMode="auto">
            <a:xfrm>
              <a:off x="4041775" y="2016125"/>
              <a:ext cx="1588" cy="809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66"/>
            <p:cNvSpPr>
              <a:spLocks noChangeShapeType="1"/>
            </p:cNvSpPr>
            <p:nvPr/>
          </p:nvSpPr>
          <p:spPr bwMode="auto">
            <a:xfrm>
              <a:off x="4019550" y="20970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67"/>
            <p:cNvSpPr>
              <a:spLocks noChangeShapeType="1"/>
            </p:cNvSpPr>
            <p:nvPr/>
          </p:nvSpPr>
          <p:spPr bwMode="auto">
            <a:xfrm flipV="1">
              <a:off x="4330700" y="1779588"/>
              <a:ext cx="1588" cy="968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68"/>
            <p:cNvSpPr>
              <a:spLocks noChangeShapeType="1"/>
            </p:cNvSpPr>
            <p:nvPr/>
          </p:nvSpPr>
          <p:spPr bwMode="auto">
            <a:xfrm>
              <a:off x="4308475" y="17795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0" name="Line 69"/>
            <p:cNvSpPr>
              <a:spLocks noChangeShapeType="1"/>
            </p:cNvSpPr>
            <p:nvPr/>
          </p:nvSpPr>
          <p:spPr bwMode="auto">
            <a:xfrm>
              <a:off x="4330700" y="1949450"/>
              <a:ext cx="1588" cy="968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Line 70"/>
            <p:cNvSpPr>
              <a:spLocks noChangeShapeType="1"/>
            </p:cNvSpPr>
            <p:nvPr/>
          </p:nvSpPr>
          <p:spPr bwMode="auto">
            <a:xfrm>
              <a:off x="4308475" y="20462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71"/>
            <p:cNvSpPr>
              <a:spLocks noChangeShapeType="1"/>
            </p:cNvSpPr>
            <p:nvPr/>
          </p:nvSpPr>
          <p:spPr bwMode="auto">
            <a:xfrm flipV="1">
              <a:off x="4627563" y="1631950"/>
              <a:ext cx="1587" cy="1190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Line 72"/>
            <p:cNvSpPr>
              <a:spLocks noChangeShapeType="1"/>
            </p:cNvSpPr>
            <p:nvPr/>
          </p:nvSpPr>
          <p:spPr bwMode="auto">
            <a:xfrm>
              <a:off x="4605338" y="1631950"/>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4" name="Line 73"/>
            <p:cNvSpPr>
              <a:spLocks noChangeShapeType="1"/>
            </p:cNvSpPr>
            <p:nvPr/>
          </p:nvSpPr>
          <p:spPr bwMode="auto">
            <a:xfrm>
              <a:off x="4627563" y="1824038"/>
              <a:ext cx="1587" cy="11906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Line 74"/>
            <p:cNvSpPr>
              <a:spLocks noChangeShapeType="1"/>
            </p:cNvSpPr>
            <p:nvPr/>
          </p:nvSpPr>
          <p:spPr bwMode="auto">
            <a:xfrm>
              <a:off x="4605338" y="1943100"/>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6" name="Line 75"/>
            <p:cNvSpPr>
              <a:spLocks noChangeShapeType="1"/>
            </p:cNvSpPr>
            <p:nvPr/>
          </p:nvSpPr>
          <p:spPr bwMode="auto">
            <a:xfrm flipV="1">
              <a:off x="2867025" y="2133600"/>
              <a:ext cx="1588" cy="523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7" name="Line 76"/>
            <p:cNvSpPr>
              <a:spLocks noChangeShapeType="1"/>
            </p:cNvSpPr>
            <p:nvPr/>
          </p:nvSpPr>
          <p:spPr bwMode="auto">
            <a:xfrm>
              <a:off x="2844800" y="2133600"/>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77"/>
            <p:cNvSpPr>
              <a:spLocks noChangeShapeType="1"/>
            </p:cNvSpPr>
            <p:nvPr/>
          </p:nvSpPr>
          <p:spPr bwMode="auto">
            <a:xfrm>
              <a:off x="2867025" y="2259013"/>
              <a:ext cx="1588" cy="523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Line 78"/>
            <p:cNvSpPr>
              <a:spLocks noChangeShapeType="1"/>
            </p:cNvSpPr>
            <p:nvPr/>
          </p:nvSpPr>
          <p:spPr bwMode="auto">
            <a:xfrm>
              <a:off x="2844800" y="2311400"/>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Line 79"/>
            <p:cNvSpPr>
              <a:spLocks noChangeShapeType="1"/>
            </p:cNvSpPr>
            <p:nvPr/>
          </p:nvSpPr>
          <p:spPr bwMode="auto">
            <a:xfrm flipV="1">
              <a:off x="3454400" y="2105025"/>
              <a:ext cx="1588" cy="508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1" name="Line 80"/>
            <p:cNvSpPr>
              <a:spLocks noChangeShapeType="1"/>
            </p:cNvSpPr>
            <p:nvPr/>
          </p:nvSpPr>
          <p:spPr bwMode="auto">
            <a:xfrm>
              <a:off x="3432175" y="210502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2" name="Line 81"/>
            <p:cNvSpPr>
              <a:spLocks noChangeShapeType="1"/>
            </p:cNvSpPr>
            <p:nvPr/>
          </p:nvSpPr>
          <p:spPr bwMode="auto">
            <a:xfrm>
              <a:off x="3454400" y="2230438"/>
              <a:ext cx="1588" cy="508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3" name="Line 82"/>
            <p:cNvSpPr>
              <a:spLocks noChangeShapeType="1"/>
            </p:cNvSpPr>
            <p:nvPr/>
          </p:nvSpPr>
          <p:spPr bwMode="auto">
            <a:xfrm>
              <a:off x="3432175" y="228123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4" name="Line 83"/>
            <p:cNvSpPr>
              <a:spLocks noChangeShapeType="1"/>
            </p:cNvSpPr>
            <p:nvPr/>
          </p:nvSpPr>
          <p:spPr bwMode="auto">
            <a:xfrm flipV="1">
              <a:off x="4041775" y="1868488"/>
              <a:ext cx="1588" cy="746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5" name="Line 84"/>
            <p:cNvSpPr>
              <a:spLocks noChangeShapeType="1"/>
            </p:cNvSpPr>
            <p:nvPr/>
          </p:nvSpPr>
          <p:spPr bwMode="auto">
            <a:xfrm>
              <a:off x="4019550" y="18684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6" name="Line 85"/>
            <p:cNvSpPr>
              <a:spLocks noChangeShapeType="1"/>
            </p:cNvSpPr>
            <p:nvPr/>
          </p:nvSpPr>
          <p:spPr bwMode="auto">
            <a:xfrm>
              <a:off x="4041775" y="2016125"/>
              <a:ext cx="1588" cy="746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7" name="Line 86"/>
            <p:cNvSpPr>
              <a:spLocks noChangeShapeType="1"/>
            </p:cNvSpPr>
            <p:nvPr/>
          </p:nvSpPr>
          <p:spPr bwMode="auto">
            <a:xfrm>
              <a:off x="4019550" y="209073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8" name="Line 87"/>
            <p:cNvSpPr>
              <a:spLocks noChangeShapeType="1"/>
            </p:cNvSpPr>
            <p:nvPr/>
          </p:nvSpPr>
          <p:spPr bwMode="auto">
            <a:xfrm flipV="1">
              <a:off x="4330700" y="1846263"/>
              <a:ext cx="1588" cy="746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9" name="Line 88"/>
            <p:cNvSpPr>
              <a:spLocks noChangeShapeType="1"/>
            </p:cNvSpPr>
            <p:nvPr/>
          </p:nvSpPr>
          <p:spPr bwMode="auto">
            <a:xfrm>
              <a:off x="4308475" y="1846263"/>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0" name="Line 89"/>
            <p:cNvSpPr>
              <a:spLocks noChangeShapeType="1"/>
            </p:cNvSpPr>
            <p:nvPr/>
          </p:nvSpPr>
          <p:spPr bwMode="auto">
            <a:xfrm>
              <a:off x="4330700" y="1993900"/>
              <a:ext cx="1588" cy="746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1" name="Line 90"/>
            <p:cNvSpPr>
              <a:spLocks noChangeShapeType="1"/>
            </p:cNvSpPr>
            <p:nvPr/>
          </p:nvSpPr>
          <p:spPr bwMode="auto">
            <a:xfrm>
              <a:off x="4308475" y="2068513"/>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2" name="Line 91"/>
            <p:cNvSpPr>
              <a:spLocks noChangeShapeType="1"/>
            </p:cNvSpPr>
            <p:nvPr/>
          </p:nvSpPr>
          <p:spPr bwMode="auto">
            <a:xfrm flipV="1">
              <a:off x="4627563" y="1728788"/>
              <a:ext cx="1587" cy="952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3" name="Line 92"/>
            <p:cNvSpPr>
              <a:spLocks noChangeShapeType="1"/>
            </p:cNvSpPr>
            <p:nvPr/>
          </p:nvSpPr>
          <p:spPr bwMode="auto">
            <a:xfrm>
              <a:off x="4605338" y="17287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4" name="Line 93"/>
            <p:cNvSpPr>
              <a:spLocks noChangeShapeType="1"/>
            </p:cNvSpPr>
            <p:nvPr/>
          </p:nvSpPr>
          <p:spPr bwMode="auto">
            <a:xfrm>
              <a:off x="4627563" y="1898650"/>
              <a:ext cx="1587" cy="952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5" name="Line 94"/>
            <p:cNvSpPr>
              <a:spLocks noChangeShapeType="1"/>
            </p:cNvSpPr>
            <p:nvPr/>
          </p:nvSpPr>
          <p:spPr bwMode="auto">
            <a:xfrm>
              <a:off x="4605338" y="1993900"/>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6" name="Freeform 95"/>
            <p:cNvSpPr>
              <a:spLocks/>
            </p:cNvSpPr>
            <p:nvPr/>
          </p:nvSpPr>
          <p:spPr bwMode="auto">
            <a:xfrm>
              <a:off x="2867025" y="1862138"/>
              <a:ext cx="1760538" cy="360362"/>
            </a:xfrm>
            <a:custGeom>
              <a:avLst/>
              <a:gdLst>
                <a:gd name="T0" fmla="*/ 0 w 1109"/>
                <a:gd name="T1" fmla="*/ 2147483647 h 227"/>
                <a:gd name="T2" fmla="*/ 2147483647 w 1109"/>
                <a:gd name="T3" fmla="*/ 2147483647 h 227"/>
                <a:gd name="T4" fmla="*/ 2147483647 w 1109"/>
                <a:gd name="T5" fmla="*/ 2147483647 h 227"/>
                <a:gd name="T6" fmla="*/ 2147483647 w 1109"/>
                <a:gd name="T7" fmla="*/ 2147483647 h 227"/>
                <a:gd name="T8" fmla="*/ 2147483647 w 1109"/>
                <a:gd name="T9" fmla="*/ 0 h 227"/>
                <a:gd name="T10" fmla="*/ 0 60000 65536"/>
                <a:gd name="T11" fmla="*/ 0 60000 65536"/>
                <a:gd name="T12" fmla="*/ 0 60000 65536"/>
                <a:gd name="T13" fmla="*/ 0 60000 65536"/>
                <a:gd name="T14" fmla="*/ 0 60000 65536"/>
                <a:gd name="T15" fmla="*/ 0 w 1109"/>
                <a:gd name="T16" fmla="*/ 0 h 227"/>
                <a:gd name="T17" fmla="*/ 1109 w 1109"/>
                <a:gd name="T18" fmla="*/ 227 h 227"/>
              </a:gdLst>
              <a:ahLst/>
              <a:cxnLst>
                <a:cxn ang="T10">
                  <a:pos x="T0" y="T1"/>
                </a:cxn>
                <a:cxn ang="T11">
                  <a:pos x="T2" y="T3"/>
                </a:cxn>
                <a:cxn ang="T12">
                  <a:pos x="T4" y="T5"/>
                </a:cxn>
                <a:cxn ang="T13">
                  <a:pos x="T6" y="T7"/>
                </a:cxn>
                <a:cxn ang="T14">
                  <a:pos x="T8" y="T9"/>
                </a:cxn>
              </a:cxnLst>
              <a:rect l="T15" t="T16" r="T17" b="T18"/>
              <a:pathLst>
                <a:path w="1109" h="227">
                  <a:moveTo>
                    <a:pt x="0" y="227"/>
                  </a:moveTo>
                  <a:lnTo>
                    <a:pt x="370" y="209"/>
                  </a:lnTo>
                  <a:lnTo>
                    <a:pt x="740" y="74"/>
                  </a:lnTo>
                  <a:lnTo>
                    <a:pt x="922" y="60"/>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47" name="Freeform 96"/>
            <p:cNvSpPr>
              <a:spLocks/>
            </p:cNvSpPr>
            <p:nvPr/>
          </p:nvSpPr>
          <p:spPr bwMode="auto">
            <a:xfrm>
              <a:off x="2874963" y="1868488"/>
              <a:ext cx="1760537" cy="361950"/>
            </a:xfrm>
            <a:custGeom>
              <a:avLst/>
              <a:gdLst>
                <a:gd name="T0" fmla="*/ 0 w 1109"/>
                <a:gd name="T1" fmla="*/ 2147483647 h 228"/>
                <a:gd name="T2" fmla="*/ 2147483647 w 1109"/>
                <a:gd name="T3" fmla="*/ 2147483647 h 228"/>
                <a:gd name="T4" fmla="*/ 2147483647 w 1109"/>
                <a:gd name="T5" fmla="*/ 2147483647 h 228"/>
                <a:gd name="T6" fmla="*/ 2147483647 w 1109"/>
                <a:gd name="T7" fmla="*/ 2147483647 h 228"/>
                <a:gd name="T8" fmla="*/ 2147483647 w 1109"/>
                <a:gd name="T9" fmla="*/ 0 h 228"/>
                <a:gd name="T10" fmla="*/ 0 60000 65536"/>
                <a:gd name="T11" fmla="*/ 0 60000 65536"/>
                <a:gd name="T12" fmla="*/ 0 60000 65536"/>
                <a:gd name="T13" fmla="*/ 0 60000 65536"/>
                <a:gd name="T14" fmla="*/ 0 60000 65536"/>
                <a:gd name="T15" fmla="*/ 0 w 1109"/>
                <a:gd name="T16" fmla="*/ 0 h 228"/>
                <a:gd name="T17" fmla="*/ 1109 w 1109"/>
                <a:gd name="T18" fmla="*/ 228 h 228"/>
              </a:gdLst>
              <a:ahLst/>
              <a:cxnLst>
                <a:cxn ang="T10">
                  <a:pos x="T0" y="T1"/>
                </a:cxn>
                <a:cxn ang="T11">
                  <a:pos x="T2" y="T3"/>
                </a:cxn>
                <a:cxn ang="T12">
                  <a:pos x="T4" y="T5"/>
                </a:cxn>
                <a:cxn ang="T13">
                  <a:pos x="T6" y="T7"/>
                </a:cxn>
                <a:cxn ang="T14">
                  <a:pos x="T8" y="T9"/>
                </a:cxn>
              </a:cxnLst>
              <a:rect l="T15" t="T16" r="T17" b="T18"/>
              <a:pathLst>
                <a:path w="1109" h="228">
                  <a:moveTo>
                    <a:pt x="0" y="228"/>
                  </a:moveTo>
                  <a:lnTo>
                    <a:pt x="370" y="209"/>
                  </a:lnTo>
                  <a:lnTo>
                    <a:pt x="739" y="75"/>
                  </a:lnTo>
                  <a:lnTo>
                    <a:pt x="922" y="61"/>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48" name="Rectangle 97"/>
            <p:cNvSpPr>
              <a:spLocks noChangeArrowheads="1"/>
            </p:cNvSpPr>
            <p:nvPr/>
          </p:nvSpPr>
          <p:spPr bwMode="auto">
            <a:xfrm>
              <a:off x="2833688" y="2189163"/>
              <a:ext cx="74612" cy="74612"/>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649" name="Rectangle 98"/>
            <p:cNvSpPr>
              <a:spLocks noChangeArrowheads="1"/>
            </p:cNvSpPr>
            <p:nvPr/>
          </p:nvSpPr>
          <p:spPr bwMode="auto">
            <a:xfrm>
              <a:off x="3421063" y="2159000"/>
              <a:ext cx="74612" cy="74613"/>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650" name="Rectangle 99"/>
            <p:cNvSpPr>
              <a:spLocks noChangeArrowheads="1"/>
            </p:cNvSpPr>
            <p:nvPr/>
          </p:nvSpPr>
          <p:spPr bwMode="auto">
            <a:xfrm>
              <a:off x="4006850" y="1946275"/>
              <a:ext cx="76200" cy="74613"/>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651" name="Rectangle 100"/>
            <p:cNvSpPr>
              <a:spLocks noChangeArrowheads="1"/>
            </p:cNvSpPr>
            <p:nvPr/>
          </p:nvSpPr>
          <p:spPr bwMode="auto">
            <a:xfrm>
              <a:off x="4297363" y="1924050"/>
              <a:ext cx="74612" cy="74613"/>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652" name="Rectangle 101"/>
            <p:cNvSpPr>
              <a:spLocks noChangeArrowheads="1"/>
            </p:cNvSpPr>
            <p:nvPr/>
          </p:nvSpPr>
          <p:spPr bwMode="auto">
            <a:xfrm>
              <a:off x="4594225" y="1827213"/>
              <a:ext cx="74613" cy="74612"/>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653" name="Freeform 102"/>
            <p:cNvSpPr>
              <a:spLocks/>
            </p:cNvSpPr>
            <p:nvPr/>
          </p:nvSpPr>
          <p:spPr bwMode="auto">
            <a:xfrm>
              <a:off x="2867025" y="1787525"/>
              <a:ext cx="1760538" cy="457200"/>
            </a:xfrm>
            <a:custGeom>
              <a:avLst/>
              <a:gdLst>
                <a:gd name="T0" fmla="*/ 0 w 1109"/>
                <a:gd name="T1" fmla="*/ 2147483647 h 288"/>
                <a:gd name="T2" fmla="*/ 2147483647 w 1109"/>
                <a:gd name="T3" fmla="*/ 2147483647 h 288"/>
                <a:gd name="T4" fmla="*/ 2147483647 w 1109"/>
                <a:gd name="T5" fmla="*/ 2147483647 h 288"/>
                <a:gd name="T6" fmla="*/ 2147483647 w 1109"/>
                <a:gd name="T7" fmla="*/ 2147483647 h 288"/>
                <a:gd name="T8" fmla="*/ 2147483647 w 1109"/>
                <a:gd name="T9" fmla="*/ 0 h 288"/>
                <a:gd name="T10" fmla="*/ 0 60000 65536"/>
                <a:gd name="T11" fmla="*/ 0 60000 65536"/>
                <a:gd name="T12" fmla="*/ 0 60000 65536"/>
                <a:gd name="T13" fmla="*/ 0 60000 65536"/>
                <a:gd name="T14" fmla="*/ 0 60000 65536"/>
                <a:gd name="T15" fmla="*/ 0 w 1109"/>
                <a:gd name="T16" fmla="*/ 0 h 288"/>
                <a:gd name="T17" fmla="*/ 1109 w 1109"/>
                <a:gd name="T18" fmla="*/ 288 h 288"/>
              </a:gdLst>
              <a:ahLst/>
              <a:cxnLst>
                <a:cxn ang="T10">
                  <a:pos x="T0" y="T1"/>
                </a:cxn>
                <a:cxn ang="T11">
                  <a:pos x="T2" y="T3"/>
                </a:cxn>
                <a:cxn ang="T12">
                  <a:pos x="T4" y="T5"/>
                </a:cxn>
                <a:cxn ang="T13">
                  <a:pos x="T6" y="T7"/>
                </a:cxn>
                <a:cxn ang="T14">
                  <a:pos x="T8" y="T9"/>
                </a:cxn>
              </a:cxnLst>
              <a:rect l="T15" t="T16" r="T17" b="T18"/>
              <a:pathLst>
                <a:path w="1109" h="288">
                  <a:moveTo>
                    <a:pt x="0" y="288"/>
                  </a:moveTo>
                  <a:lnTo>
                    <a:pt x="370" y="223"/>
                  </a:lnTo>
                  <a:lnTo>
                    <a:pt x="740" y="121"/>
                  </a:lnTo>
                  <a:lnTo>
                    <a:pt x="922" y="79"/>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4" name="Freeform 103"/>
            <p:cNvSpPr>
              <a:spLocks/>
            </p:cNvSpPr>
            <p:nvPr/>
          </p:nvSpPr>
          <p:spPr bwMode="auto">
            <a:xfrm>
              <a:off x="2874963" y="1795463"/>
              <a:ext cx="1760537" cy="457200"/>
            </a:xfrm>
            <a:custGeom>
              <a:avLst/>
              <a:gdLst>
                <a:gd name="T0" fmla="*/ 0 w 1109"/>
                <a:gd name="T1" fmla="*/ 2147483647 h 288"/>
                <a:gd name="T2" fmla="*/ 2147483647 w 1109"/>
                <a:gd name="T3" fmla="*/ 2147483647 h 288"/>
                <a:gd name="T4" fmla="*/ 2147483647 w 1109"/>
                <a:gd name="T5" fmla="*/ 2147483647 h 288"/>
                <a:gd name="T6" fmla="*/ 2147483647 w 1109"/>
                <a:gd name="T7" fmla="*/ 2147483647 h 288"/>
                <a:gd name="T8" fmla="*/ 2147483647 w 1109"/>
                <a:gd name="T9" fmla="*/ 0 h 288"/>
                <a:gd name="T10" fmla="*/ 0 60000 65536"/>
                <a:gd name="T11" fmla="*/ 0 60000 65536"/>
                <a:gd name="T12" fmla="*/ 0 60000 65536"/>
                <a:gd name="T13" fmla="*/ 0 60000 65536"/>
                <a:gd name="T14" fmla="*/ 0 60000 65536"/>
                <a:gd name="T15" fmla="*/ 0 w 1109"/>
                <a:gd name="T16" fmla="*/ 0 h 288"/>
                <a:gd name="T17" fmla="*/ 1109 w 1109"/>
                <a:gd name="T18" fmla="*/ 288 h 288"/>
              </a:gdLst>
              <a:ahLst/>
              <a:cxnLst>
                <a:cxn ang="T10">
                  <a:pos x="T0" y="T1"/>
                </a:cxn>
                <a:cxn ang="T11">
                  <a:pos x="T2" y="T3"/>
                </a:cxn>
                <a:cxn ang="T12">
                  <a:pos x="T4" y="T5"/>
                </a:cxn>
                <a:cxn ang="T13">
                  <a:pos x="T6" y="T7"/>
                </a:cxn>
                <a:cxn ang="T14">
                  <a:pos x="T8" y="T9"/>
                </a:cxn>
              </a:cxnLst>
              <a:rect l="T15" t="T16" r="T17" b="T18"/>
              <a:pathLst>
                <a:path w="1109" h="288">
                  <a:moveTo>
                    <a:pt x="0" y="288"/>
                  </a:moveTo>
                  <a:lnTo>
                    <a:pt x="370" y="223"/>
                  </a:lnTo>
                  <a:lnTo>
                    <a:pt x="739" y="121"/>
                  </a:lnTo>
                  <a:lnTo>
                    <a:pt x="922" y="79"/>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5" name="Rectangle 104"/>
            <p:cNvSpPr>
              <a:spLocks noChangeArrowheads="1"/>
            </p:cNvSpPr>
            <p:nvPr/>
          </p:nvSpPr>
          <p:spPr bwMode="auto">
            <a:xfrm>
              <a:off x="2833688" y="2211388"/>
              <a:ext cx="74612" cy="74612"/>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656" name="Rectangle 105"/>
            <p:cNvSpPr>
              <a:spLocks noChangeArrowheads="1"/>
            </p:cNvSpPr>
            <p:nvPr/>
          </p:nvSpPr>
          <p:spPr bwMode="auto">
            <a:xfrm>
              <a:off x="3421063" y="2108200"/>
              <a:ext cx="74612" cy="74613"/>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657" name="Rectangle 106"/>
            <p:cNvSpPr>
              <a:spLocks noChangeArrowheads="1"/>
            </p:cNvSpPr>
            <p:nvPr/>
          </p:nvSpPr>
          <p:spPr bwMode="auto">
            <a:xfrm>
              <a:off x="4006850" y="1946275"/>
              <a:ext cx="76200" cy="74613"/>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658" name="Rectangle 107"/>
            <p:cNvSpPr>
              <a:spLocks noChangeArrowheads="1"/>
            </p:cNvSpPr>
            <p:nvPr/>
          </p:nvSpPr>
          <p:spPr bwMode="auto">
            <a:xfrm>
              <a:off x="4297363" y="1879600"/>
              <a:ext cx="74612" cy="74613"/>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659" name="Rectangle 108"/>
            <p:cNvSpPr>
              <a:spLocks noChangeArrowheads="1"/>
            </p:cNvSpPr>
            <p:nvPr/>
          </p:nvSpPr>
          <p:spPr bwMode="auto">
            <a:xfrm>
              <a:off x="4594225" y="1754188"/>
              <a:ext cx="74613" cy="74612"/>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660" name="Rectangle 109"/>
            <p:cNvSpPr>
              <a:spLocks noChangeArrowheads="1"/>
            </p:cNvSpPr>
            <p:nvPr/>
          </p:nvSpPr>
          <p:spPr bwMode="auto">
            <a:xfrm>
              <a:off x="6200775" y="1570038"/>
              <a:ext cx="387350" cy="1704975"/>
            </a:xfrm>
            <a:prstGeom prst="rect">
              <a:avLst/>
            </a:prstGeom>
            <a:solidFill>
              <a:srgbClr val="D9D9D9"/>
            </a:solidFill>
            <a:ln w="7938">
              <a:solidFill>
                <a:srgbClr val="FFFFFF"/>
              </a:solidFill>
              <a:miter lim="800000"/>
              <a:headEnd/>
              <a:tailEnd/>
            </a:ln>
          </p:spPr>
          <p:txBody>
            <a:bodyPr/>
            <a:lstStyle/>
            <a:p>
              <a:endParaRPr lang="en-US">
                <a:latin typeface="News Gothic MT" charset="0"/>
              </a:endParaRPr>
            </a:p>
          </p:txBody>
        </p:sp>
        <p:sp>
          <p:nvSpPr>
            <p:cNvPr id="23661" name="Line 110"/>
            <p:cNvSpPr>
              <a:spLocks noChangeShapeType="1"/>
            </p:cNvSpPr>
            <p:nvPr/>
          </p:nvSpPr>
          <p:spPr bwMode="auto">
            <a:xfrm>
              <a:off x="5922963" y="1566863"/>
              <a:ext cx="1587" cy="14747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2" name="Line 111"/>
            <p:cNvSpPr>
              <a:spLocks noChangeShapeType="1"/>
            </p:cNvSpPr>
            <p:nvPr/>
          </p:nvSpPr>
          <p:spPr bwMode="auto">
            <a:xfrm>
              <a:off x="5922963" y="3041650"/>
              <a:ext cx="2154237"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3" name="Line 112"/>
            <p:cNvSpPr>
              <a:spLocks noChangeShapeType="1"/>
            </p:cNvSpPr>
            <p:nvPr/>
          </p:nvSpPr>
          <p:spPr bwMode="auto">
            <a:xfrm>
              <a:off x="5886450" y="3041650"/>
              <a:ext cx="28575"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4" name="Line 113"/>
            <p:cNvSpPr>
              <a:spLocks noChangeShapeType="1"/>
            </p:cNvSpPr>
            <p:nvPr/>
          </p:nvSpPr>
          <p:spPr bwMode="auto">
            <a:xfrm>
              <a:off x="5886450" y="2673350"/>
              <a:ext cx="28575"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5" name="Line 114"/>
            <p:cNvSpPr>
              <a:spLocks noChangeShapeType="1"/>
            </p:cNvSpPr>
            <p:nvPr/>
          </p:nvSpPr>
          <p:spPr bwMode="auto">
            <a:xfrm>
              <a:off x="5886450" y="230346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6" name="Line 115"/>
            <p:cNvSpPr>
              <a:spLocks noChangeShapeType="1"/>
            </p:cNvSpPr>
            <p:nvPr/>
          </p:nvSpPr>
          <p:spPr bwMode="auto">
            <a:xfrm>
              <a:off x="5886450" y="193516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7" name="Line 116"/>
            <p:cNvSpPr>
              <a:spLocks noChangeShapeType="1"/>
            </p:cNvSpPr>
            <p:nvPr/>
          </p:nvSpPr>
          <p:spPr bwMode="auto">
            <a:xfrm>
              <a:off x="5886450" y="1566863"/>
              <a:ext cx="28575"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8" name="Line 117"/>
            <p:cNvSpPr>
              <a:spLocks noChangeShapeType="1"/>
            </p:cNvSpPr>
            <p:nvPr/>
          </p:nvSpPr>
          <p:spPr bwMode="auto">
            <a:xfrm flipV="1">
              <a:off x="5922963" y="1566863"/>
              <a:ext cx="1587" cy="14747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9" name="Line 118"/>
            <p:cNvSpPr>
              <a:spLocks noChangeShapeType="1"/>
            </p:cNvSpPr>
            <p:nvPr/>
          </p:nvSpPr>
          <p:spPr bwMode="auto">
            <a:xfrm>
              <a:off x="6122988"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0" name="Line 119"/>
            <p:cNvSpPr>
              <a:spLocks noChangeShapeType="1"/>
            </p:cNvSpPr>
            <p:nvPr/>
          </p:nvSpPr>
          <p:spPr bwMode="auto">
            <a:xfrm>
              <a:off x="6413500" y="3049588"/>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1" name="Line 120"/>
            <p:cNvSpPr>
              <a:spLocks noChangeShapeType="1"/>
            </p:cNvSpPr>
            <p:nvPr/>
          </p:nvSpPr>
          <p:spPr bwMode="auto">
            <a:xfrm>
              <a:off x="6710363"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2" name="Line 121"/>
            <p:cNvSpPr>
              <a:spLocks noChangeShapeType="1"/>
            </p:cNvSpPr>
            <p:nvPr/>
          </p:nvSpPr>
          <p:spPr bwMode="auto">
            <a:xfrm>
              <a:off x="6999288"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3" name="Line 122"/>
            <p:cNvSpPr>
              <a:spLocks noChangeShapeType="1"/>
            </p:cNvSpPr>
            <p:nvPr/>
          </p:nvSpPr>
          <p:spPr bwMode="auto">
            <a:xfrm>
              <a:off x="7297738"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4" name="Line 123"/>
            <p:cNvSpPr>
              <a:spLocks noChangeShapeType="1"/>
            </p:cNvSpPr>
            <p:nvPr/>
          </p:nvSpPr>
          <p:spPr bwMode="auto">
            <a:xfrm>
              <a:off x="7586663" y="3049588"/>
              <a:ext cx="1587"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5" name="Line 124"/>
            <p:cNvSpPr>
              <a:spLocks noChangeShapeType="1"/>
            </p:cNvSpPr>
            <p:nvPr/>
          </p:nvSpPr>
          <p:spPr bwMode="auto">
            <a:xfrm>
              <a:off x="7883525" y="3049588"/>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Line 125"/>
            <p:cNvSpPr>
              <a:spLocks noChangeShapeType="1"/>
            </p:cNvSpPr>
            <p:nvPr/>
          </p:nvSpPr>
          <p:spPr bwMode="auto">
            <a:xfrm>
              <a:off x="5922963" y="3041650"/>
              <a:ext cx="2154237"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7" name="Line 126"/>
            <p:cNvSpPr>
              <a:spLocks noChangeShapeType="1"/>
            </p:cNvSpPr>
            <p:nvPr/>
          </p:nvSpPr>
          <p:spPr bwMode="auto">
            <a:xfrm flipV="1">
              <a:off x="6122988" y="2149475"/>
              <a:ext cx="1587" cy="1476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8" name="Line 127"/>
            <p:cNvSpPr>
              <a:spLocks noChangeShapeType="1"/>
            </p:cNvSpPr>
            <p:nvPr/>
          </p:nvSpPr>
          <p:spPr bwMode="auto">
            <a:xfrm>
              <a:off x="6100763" y="214947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9" name="Line 128"/>
            <p:cNvSpPr>
              <a:spLocks noChangeShapeType="1"/>
            </p:cNvSpPr>
            <p:nvPr/>
          </p:nvSpPr>
          <p:spPr bwMode="auto">
            <a:xfrm>
              <a:off x="6122988" y="2370138"/>
              <a:ext cx="1587" cy="147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0" name="Line 129"/>
            <p:cNvSpPr>
              <a:spLocks noChangeShapeType="1"/>
            </p:cNvSpPr>
            <p:nvPr/>
          </p:nvSpPr>
          <p:spPr bwMode="auto">
            <a:xfrm>
              <a:off x="6100763" y="251777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1" name="Line 130"/>
            <p:cNvSpPr>
              <a:spLocks noChangeShapeType="1"/>
            </p:cNvSpPr>
            <p:nvPr/>
          </p:nvSpPr>
          <p:spPr bwMode="auto">
            <a:xfrm flipV="1">
              <a:off x="6710363" y="1957388"/>
              <a:ext cx="1587" cy="1111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2" name="Line 131"/>
            <p:cNvSpPr>
              <a:spLocks noChangeShapeType="1"/>
            </p:cNvSpPr>
            <p:nvPr/>
          </p:nvSpPr>
          <p:spPr bwMode="auto">
            <a:xfrm>
              <a:off x="6688138" y="19573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3" name="Line 132"/>
            <p:cNvSpPr>
              <a:spLocks noChangeShapeType="1"/>
            </p:cNvSpPr>
            <p:nvPr/>
          </p:nvSpPr>
          <p:spPr bwMode="auto">
            <a:xfrm>
              <a:off x="6710363" y="2141538"/>
              <a:ext cx="1587" cy="1111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4" name="Line 133"/>
            <p:cNvSpPr>
              <a:spLocks noChangeShapeType="1"/>
            </p:cNvSpPr>
            <p:nvPr/>
          </p:nvSpPr>
          <p:spPr bwMode="auto">
            <a:xfrm>
              <a:off x="6688138" y="2252663"/>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5" name="Line 134"/>
            <p:cNvSpPr>
              <a:spLocks noChangeShapeType="1"/>
            </p:cNvSpPr>
            <p:nvPr/>
          </p:nvSpPr>
          <p:spPr bwMode="auto">
            <a:xfrm flipV="1">
              <a:off x="7297738" y="1935163"/>
              <a:ext cx="1587" cy="1333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6" name="Line 135"/>
            <p:cNvSpPr>
              <a:spLocks noChangeShapeType="1"/>
            </p:cNvSpPr>
            <p:nvPr/>
          </p:nvSpPr>
          <p:spPr bwMode="auto">
            <a:xfrm>
              <a:off x="7275513" y="1935163"/>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7" name="Line 136"/>
            <p:cNvSpPr>
              <a:spLocks noChangeShapeType="1"/>
            </p:cNvSpPr>
            <p:nvPr/>
          </p:nvSpPr>
          <p:spPr bwMode="auto">
            <a:xfrm>
              <a:off x="7297738" y="2141538"/>
              <a:ext cx="1587" cy="1333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8" name="Line 137"/>
            <p:cNvSpPr>
              <a:spLocks noChangeShapeType="1"/>
            </p:cNvSpPr>
            <p:nvPr/>
          </p:nvSpPr>
          <p:spPr bwMode="auto">
            <a:xfrm>
              <a:off x="7275513" y="22748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9" name="Line 138"/>
            <p:cNvSpPr>
              <a:spLocks noChangeShapeType="1"/>
            </p:cNvSpPr>
            <p:nvPr/>
          </p:nvSpPr>
          <p:spPr bwMode="auto">
            <a:xfrm flipV="1">
              <a:off x="7586663" y="1801813"/>
              <a:ext cx="1587" cy="1333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0" name="Line 139"/>
            <p:cNvSpPr>
              <a:spLocks noChangeShapeType="1"/>
            </p:cNvSpPr>
            <p:nvPr/>
          </p:nvSpPr>
          <p:spPr bwMode="auto">
            <a:xfrm>
              <a:off x="7564438" y="1801813"/>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1" name="Line 140"/>
            <p:cNvSpPr>
              <a:spLocks noChangeShapeType="1"/>
            </p:cNvSpPr>
            <p:nvPr/>
          </p:nvSpPr>
          <p:spPr bwMode="auto">
            <a:xfrm>
              <a:off x="7586663" y="2008188"/>
              <a:ext cx="1587" cy="1333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2" name="Line 141"/>
            <p:cNvSpPr>
              <a:spLocks noChangeShapeType="1"/>
            </p:cNvSpPr>
            <p:nvPr/>
          </p:nvSpPr>
          <p:spPr bwMode="auto">
            <a:xfrm>
              <a:off x="7564438" y="214153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3" name="Line 142"/>
            <p:cNvSpPr>
              <a:spLocks noChangeShapeType="1"/>
            </p:cNvSpPr>
            <p:nvPr/>
          </p:nvSpPr>
          <p:spPr bwMode="auto">
            <a:xfrm flipV="1">
              <a:off x="7883525" y="1736725"/>
              <a:ext cx="1588" cy="1174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4" name="Line 143"/>
            <p:cNvSpPr>
              <a:spLocks noChangeShapeType="1"/>
            </p:cNvSpPr>
            <p:nvPr/>
          </p:nvSpPr>
          <p:spPr bwMode="auto">
            <a:xfrm>
              <a:off x="7861300" y="173672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5" name="Line 144"/>
            <p:cNvSpPr>
              <a:spLocks noChangeShapeType="1"/>
            </p:cNvSpPr>
            <p:nvPr/>
          </p:nvSpPr>
          <p:spPr bwMode="auto">
            <a:xfrm>
              <a:off x="7883525" y="1927225"/>
              <a:ext cx="1588" cy="1190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6" name="Line 145"/>
            <p:cNvSpPr>
              <a:spLocks noChangeShapeType="1"/>
            </p:cNvSpPr>
            <p:nvPr/>
          </p:nvSpPr>
          <p:spPr bwMode="auto">
            <a:xfrm>
              <a:off x="7861300" y="20462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7" name="Line 146"/>
            <p:cNvSpPr>
              <a:spLocks noChangeShapeType="1"/>
            </p:cNvSpPr>
            <p:nvPr/>
          </p:nvSpPr>
          <p:spPr bwMode="auto">
            <a:xfrm flipV="1">
              <a:off x="6122988" y="2540000"/>
              <a:ext cx="1587" cy="889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8" name="Line 147"/>
            <p:cNvSpPr>
              <a:spLocks noChangeShapeType="1"/>
            </p:cNvSpPr>
            <p:nvPr/>
          </p:nvSpPr>
          <p:spPr bwMode="auto">
            <a:xfrm>
              <a:off x="6100763" y="2540000"/>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9" name="Line 148"/>
            <p:cNvSpPr>
              <a:spLocks noChangeShapeType="1"/>
            </p:cNvSpPr>
            <p:nvPr/>
          </p:nvSpPr>
          <p:spPr bwMode="auto">
            <a:xfrm>
              <a:off x="6122988" y="2701925"/>
              <a:ext cx="1587" cy="889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0" name="Line 149"/>
            <p:cNvSpPr>
              <a:spLocks noChangeShapeType="1"/>
            </p:cNvSpPr>
            <p:nvPr/>
          </p:nvSpPr>
          <p:spPr bwMode="auto">
            <a:xfrm>
              <a:off x="6100763" y="279082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1" name="Line 150"/>
            <p:cNvSpPr>
              <a:spLocks noChangeShapeType="1"/>
            </p:cNvSpPr>
            <p:nvPr/>
          </p:nvSpPr>
          <p:spPr bwMode="auto">
            <a:xfrm flipV="1">
              <a:off x="6710363" y="2428875"/>
              <a:ext cx="1587" cy="968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2" name="Line 151"/>
            <p:cNvSpPr>
              <a:spLocks noChangeShapeType="1"/>
            </p:cNvSpPr>
            <p:nvPr/>
          </p:nvSpPr>
          <p:spPr bwMode="auto">
            <a:xfrm>
              <a:off x="6688138" y="242887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3" name="Line 152"/>
            <p:cNvSpPr>
              <a:spLocks noChangeShapeType="1"/>
            </p:cNvSpPr>
            <p:nvPr/>
          </p:nvSpPr>
          <p:spPr bwMode="auto">
            <a:xfrm>
              <a:off x="6710363" y="2598738"/>
              <a:ext cx="1587" cy="968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4" name="Line 153"/>
            <p:cNvSpPr>
              <a:spLocks noChangeShapeType="1"/>
            </p:cNvSpPr>
            <p:nvPr/>
          </p:nvSpPr>
          <p:spPr bwMode="auto">
            <a:xfrm>
              <a:off x="6688138" y="269557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5" name="Line 154"/>
            <p:cNvSpPr>
              <a:spLocks noChangeShapeType="1"/>
            </p:cNvSpPr>
            <p:nvPr/>
          </p:nvSpPr>
          <p:spPr bwMode="auto">
            <a:xfrm flipV="1">
              <a:off x="7297738" y="2384425"/>
              <a:ext cx="1587" cy="746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6" name="Line 155"/>
            <p:cNvSpPr>
              <a:spLocks noChangeShapeType="1"/>
            </p:cNvSpPr>
            <p:nvPr/>
          </p:nvSpPr>
          <p:spPr bwMode="auto">
            <a:xfrm>
              <a:off x="7275513" y="238442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7" name="Line 156"/>
            <p:cNvSpPr>
              <a:spLocks noChangeShapeType="1"/>
            </p:cNvSpPr>
            <p:nvPr/>
          </p:nvSpPr>
          <p:spPr bwMode="auto">
            <a:xfrm>
              <a:off x="7297738" y="2532063"/>
              <a:ext cx="1587" cy="746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8" name="Line 157"/>
            <p:cNvSpPr>
              <a:spLocks noChangeShapeType="1"/>
            </p:cNvSpPr>
            <p:nvPr/>
          </p:nvSpPr>
          <p:spPr bwMode="auto">
            <a:xfrm>
              <a:off x="7275513" y="260667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9" name="Line 158"/>
            <p:cNvSpPr>
              <a:spLocks noChangeShapeType="1"/>
            </p:cNvSpPr>
            <p:nvPr/>
          </p:nvSpPr>
          <p:spPr bwMode="auto">
            <a:xfrm flipV="1">
              <a:off x="7586663" y="2289175"/>
              <a:ext cx="1587" cy="730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0" name="Line 159"/>
            <p:cNvSpPr>
              <a:spLocks noChangeShapeType="1"/>
            </p:cNvSpPr>
            <p:nvPr/>
          </p:nvSpPr>
          <p:spPr bwMode="auto">
            <a:xfrm>
              <a:off x="7564438" y="2289175"/>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1" name="Line 160"/>
            <p:cNvSpPr>
              <a:spLocks noChangeShapeType="1"/>
            </p:cNvSpPr>
            <p:nvPr/>
          </p:nvSpPr>
          <p:spPr bwMode="auto">
            <a:xfrm>
              <a:off x="7586663" y="2436813"/>
              <a:ext cx="1587" cy="730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2" name="Line 161"/>
            <p:cNvSpPr>
              <a:spLocks noChangeShapeType="1"/>
            </p:cNvSpPr>
            <p:nvPr/>
          </p:nvSpPr>
          <p:spPr bwMode="auto">
            <a:xfrm>
              <a:off x="7564438" y="250983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3" name="Line 162"/>
            <p:cNvSpPr>
              <a:spLocks noChangeShapeType="1"/>
            </p:cNvSpPr>
            <p:nvPr/>
          </p:nvSpPr>
          <p:spPr bwMode="auto">
            <a:xfrm flipV="1">
              <a:off x="7883525" y="2274888"/>
              <a:ext cx="1588" cy="730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4" name="Line 163"/>
            <p:cNvSpPr>
              <a:spLocks noChangeShapeType="1"/>
            </p:cNvSpPr>
            <p:nvPr/>
          </p:nvSpPr>
          <p:spPr bwMode="auto">
            <a:xfrm>
              <a:off x="7861300" y="2274888"/>
              <a:ext cx="444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5" name="Line 164"/>
            <p:cNvSpPr>
              <a:spLocks noChangeShapeType="1"/>
            </p:cNvSpPr>
            <p:nvPr/>
          </p:nvSpPr>
          <p:spPr bwMode="auto">
            <a:xfrm>
              <a:off x="7883525" y="2422525"/>
              <a:ext cx="1588" cy="730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6" name="Line 165"/>
            <p:cNvSpPr>
              <a:spLocks noChangeShapeType="1"/>
            </p:cNvSpPr>
            <p:nvPr/>
          </p:nvSpPr>
          <p:spPr bwMode="auto">
            <a:xfrm>
              <a:off x="7861300" y="2495550"/>
              <a:ext cx="4445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7" name="Freeform 166"/>
            <p:cNvSpPr>
              <a:spLocks/>
            </p:cNvSpPr>
            <p:nvPr/>
          </p:nvSpPr>
          <p:spPr bwMode="auto">
            <a:xfrm>
              <a:off x="6122988" y="2384425"/>
              <a:ext cx="1760537" cy="280988"/>
            </a:xfrm>
            <a:custGeom>
              <a:avLst/>
              <a:gdLst>
                <a:gd name="T0" fmla="*/ 0 w 1109"/>
                <a:gd name="T1" fmla="*/ 2147483647 h 177"/>
                <a:gd name="T2" fmla="*/ 2147483647 w 1109"/>
                <a:gd name="T3" fmla="*/ 2147483647 h 177"/>
                <a:gd name="T4" fmla="*/ 2147483647 w 1109"/>
                <a:gd name="T5" fmla="*/ 2147483647 h 177"/>
                <a:gd name="T6" fmla="*/ 2147483647 w 1109"/>
                <a:gd name="T7" fmla="*/ 2147483647 h 177"/>
                <a:gd name="T8" fmla="*/ 2147483647 w 1109"/>
                <a:gd name="T9" fmla="*/ 0 h 177"/>
                <a:gd name="T10" fmla="*/ 0 60000 65536"/>
                <a:gd name="T11" fmla="*/ 0 60000 65536"/>
                <a:gd name="T12" fmla="*/ 0 60000 65536"/>
                <a:gd name="T13" fmla="*/ 0 60000 65536"/>
                <a:gd name="T14" fmla="*/ 0 60000 65536"/>
                <a:gd name="T15" fmla="*/ 0 w 1109"/>
                <a:gd name="T16" fmla="*/ 0 h 177"/>
                <a:gd name="T17" fmla="*/ 1109 w 1109"/>
                <a:gd name="T18" fmla="*/ 177 h 177"/>
              </a:gdLst>
              <a:ahLst/>
              <a:cxnLst>
                <a:cxn ang="T10">
                  <a:pos x="T0" y="T1"/>
                </a:cxn>
                <a:cxn ang="T11">
                  <a:pos x="T2" y="T3"/>
                </a:cxn>
                <a:cxn ang="T12">
                  <a:pos x="T4" y="T5"/>
                </a:cxn>
                <a:cxn ang="T13">
                  <a:pos x="T6" y="T7"/>
                </a:cxn>
                <a:cxn ang="T14">
                  <a:pos x="T8" y="T9"/>
                </a:cxn>
              </a:cxnLst>
              <a:rect l="T15" t="T16" r="T17" b="T18"/>
              <a:pathLst>
                <a:path w="1109" h="177">
                  <a:moveTo>
                    <a:pt x="0" y="177"/>
                  </a:moveTo>
                  <a:lnTo>
                    <a:pt x="370" y="112"/>
                  </a:lnTo>
                  <a:lnTo>
                    <a:pt x="740" y="70"/>
                  </a:lnTo>
                  <a:lnTo>
                    <a:pt x="922" y="10"/>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8" name="Freeform 167"/>
            <p:cNvSpPr>
              <a:spLocks/>
            </p:cNvSpPr>
            <p:nvPr/>
          </p:nvSpPr>
          <p:spPr bwMode="auto">
            <a:xfrm>
              <a:off x="6130925" y="2392363"/>
              <a:ext cx="1760538" cy="280987"/>
            </a:xfrm>
            <a:custGeom>
              <a:avLst/>
              <a:gdLst>
                <a:gd name="T0" fmla="*/ 0 w 1109"/>
                <a:gd name="T1" fmla="*/ 2147483647 h 177"/>
                <a:gd name="T2" fmla="*/ 2147483647 w 1109"/>
                <a:gd name="T3" fmla="*/ 2147483647 h 177"/>
                <a:gd name="T4" fmla="*/ 2147483647 w 1109"/>
                <a:gd name="T5" fmla="*/ 2147483647 h 177"/>
                <a:gd name="T6" fmla="*/ 2147483647 w 1109"/>
                <a:gd name="T7" fmla="*/ 2147483647 h 177"/>
                <a:gd name="T8" fmla="*/ 2147483647 w 1109"/>
                <a:gd name="T9" fmla="*/ 0 h 177"/>
                <a:gd name="T10" fmla="*/ 0 60000 65536"/>
                <a:gd name="T11" fmla="*/ 0 60000 65536"/>
                <a:gd name="T12" fmla="*/ 0 60000 65536"/>
                <a:gd name="T13" fmla="*/ 0 60000 65536"/>
                <a:gd name="T14" fmla="*/ 0 60000 65536"/>
                <a:gd name="T15" fmla="*/ 0 w 1109"/>
                <a:gd name="T16" fmla="*/ 0 h 177"/>
                <a:gd name="T17" fmla="*/ 1109 w 1109"/>
                <a:gd name="T18" fmla="*/ 177 h 177"/>
              </a:gdLst>
              <a:ahLst/>
              <a:cxnLst>
                <a:cxn ang="T10">
                  <a:pos x="T0" y="T1"/>
                </a:cxn>
                <a:cxn ang="T11">
                  <a:pos x="T2" y="T3"/>
                </a:cxn>
                <a:cxn ang="T12">
                  <a:pos x="T4" y="T5"/>
                </a:cxn>
                <a:cxn ang="T13">
                  <a:pos x="T6" y="T7"/>
                </a:cxn>
                <a:cxn ang="T14">
                  <a:pos x="T8" y="T9"/>
                </a:cxn>
              </a:cxnLst>
              <a:rect l="T15" t="T16" r="T17" b="T18"/>
              <a:pathLst>
                <a:path w="1109" h="177">
                  <a:moveTo>
                    <a:pt x="0" y="177"/>
                  </a:moveTo>
                  <a:lnTo>
                    <a:pt x="370" y="112"/>
                  </a:lnTo>
                  <a:lnTo>
                    <a:pt x="739" y="70"/>
                  </a:lnTo>
                  <a:lnTo>
                    <a:pt x="922" y="9"/>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9" name="Rectangle 168"/>
            <p:cNvSpPr>
              <a:spLocks noChangeArrowheads="1"/>
            </p:cNvSpPr>
            <p:nvPr/>
          </p:nvSpPr>
          <p:spPr bwMode="auto">
            <a:xfrm>
              <a:off x="6089650" y="2632075"/>
              <a:ext cx="74613" cy="74613"/>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720" name="Rectangle 169"/>
            <p:cNvSpPr>
              <a:spLocks noChangeArrowheads="1"/>
            </p:cNvSpPr>
            <p:nvPr/>
          </p:nvSpPr>
          <p:spPr bwMode="auto">
            <a:xfrm>
              <a:off x="6677025" y="2528888"/>
              <a:ext cx="74613" cy="74612"/>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721" name="Rectangle 170"/>
            <p:cNvSpPr>
              <a:spLocks noChangeArrowheads="1"/>
            </p:cNvSpPr>
            <p:nvPr/>
          </p:nvSpPr>
          <p:spPr bwMode="auto">
            <a:xfrm>
              <a:off x="7262813" y="2462213"/>
              <a:ext cx="76200" cy="74612"/>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722" name="Rectangle 171"/>
            <p:cNvSpPr>
              <a:spLocks noChangeArrowheads="1"/>
            </p:cNvSpPr>
            <p:nvPr/>
          </p:nvSpPr>
          <p:spPr bwMode="auto">
            <a:xfrm>
              <a:off x="7553325" y="2365375"/>
              <a:ext cx="74613" cy="76200"/>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723" name="Rectangle 172"/>
            <p:cNvSpPr>
              <a:spLocks noChangeArrowheads="1"/>
            </p:cNvSpPr>
            <p:nvPr/>
          </p:nvSpPr>
          <p:spPr bwMode="auto">
            <a:xfrm>
              <a:off x="7850188" y="2351088"/>
              <a:ext cx="74612" cy="74612"/>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724" name="Freeform 173"/>
            <p:cNvSpPr>
              <a:spLocks/>
            </p:cNvSpPr>
            <p:nvPr/>
          </p:nvSpPr>
          <p:spPr bwMode="auto">
            <a:xfrm>
              <a:off x="6122988" y="1890713"/>
              <a:ext cx="1760537" cy="442912"/>
            </a:xfrm>
            <a:custGeom>
              <a:avLst/>
              <a:gdLst>
                <a:gd name="T0" fmla="*/ 0 w 1109"/>
                <a:gd name="T1" fmla="*/ 2147483647 h 279"/>
                <a:gd name="T2" fmla="*/ 2147483647 w 1109"/>
                <a:gd name="T3" fmla="*/ 2147483647 h 279"/>
                <a:gd name="T4" fmla="*/ 2147483647 w 1109"/>
                <a:gd name="T5" fmla="*/ 2147483647 h 279"/>
                <a:gd name="T6" fmla="*/ 2147483647 w 1109"/>
                <a:gd name="T7" fmla="*/ 2147483647 h 279"/>
                <a:gd name="T8" fmla="*/ 2147483647 w 1109"/>
                <a:gd name="T9" fmla="*/ 0 h 279"/>
                <a:gd name="T10" fmla="*/ 0 60000 65536"/>
                <a:gd name="T11" fmla="*/ 0 60000 65536"/>
                <a:gd name="T12" fmla="*/ 0 60000 65536"/>
                <a:gd name="T13" fmla="*/ 0 60000 65536"/>
                <a:gd name="T14" fmla="*/ 0 60000 65536"/>
                <a:gd name="T15" fmla="*/ 0 w 1109"/>
                <a:gd name="T16" fmla="*/ 0 h 279"/>
                <a:gd name="T17" fmla="*/ 1109 w 1109"/>
                <a:gd name="T18" fmla="*/ 279 h 279"/>
              </a:gdLst>
              <a:ahLst/>
              <a:cxnLst>
                <a:cxn ang="T10">
                  <a:pos x="T0" y="T1"/>
                </a:cxn>
                <a:cxn ang="T11">
                  <a:pos x="T2" y="T3"/>
                </a:cxn>
                <a:cxn ang="T12">
                  <a:pos x="T4" y="T5"/>
                </a:cxn>
                <a:cxn ang="T13">
                  <a:pos x="T6" y="T7"/>
                </a:cxn>
                <a:cxn ang="T14">
                  <a:pos x="T8" y="T9"/>
                </a:cxn>
              </a:cxnLst>
              <a:rect l="T15" t="T16" r="T17" b="T18"/>
              <a:pathLst>
                <a:path w="1109" h="279">
                  <a:moveTo>
                    <a:pt x="0" y="279"/>
                  </a:moveTo>
                  <a:lnTo>
                    <a:pt x="370" y="135"/>
                  </a:lnTo>
                  <a:lnTo>
                    <a:pt x="740" y="135"/>
                  </a:lnTo>
                  <a:lnTo>
                    <a:pt x="922" y="51"/>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25" name="Freeform 174"/>
            <p:cNvSpPr>
              <a:spLocks/>
            </p:cNvSpPr>
            <p:nvPr/>
          </p:nvSpPr>
          <p:spPr bwMode="auto">
            <a:xfrm>
              <a:off x="6130925" y="1898650"/>
              <a:ext cx="1760538" cy="442913"/>
            </a:xfrm>
            <a:custGeom>
              <a:avLst/>
              <a:gdLst>
                <a:gd name="T0" fmla="*/ 0 w 1109"/>
                <a:gd name="T1" fmla="*/ 2147483647 h 279"/>
                <a:gd name="T2" fmla="*/ 2147483647 w 1109"/>
                <a:gd name="T3" fmla="*/ 2147483647 h 279"/>
                <a:gd name="T4" fmla="*/ 2147483647 w 1109"/>
                <a:gd name="T5" fmla="*/ 2147483647 h 279"/>
                <a:gd name="T6" fmla="*/ 2147483647 w 1109"/>
                <a:gd name="T7" fmla="*/ 2147483647 h 279"/>
                <a:gd name="T8" fmla="*/ 2147483647 w 1109"/>
                <a:gd name="T9" fmla="*/ 0 h 279"/>
                <a:gd name="T10" fmla="*/ 0 60000 65536"/>
                <a:gd name="T11" fmla="*/ 0 60000 65536"/>
                <a:gd name="T12" fmla="*/ 0 60000 65536"/>
                <a:gd name="T13" fmla="*/ 0 60000 65536"/>
                <a:gd name="T14" fmla="*/ 0 60000 65536"/>
                <a:gd name="T15" fmla="*/ 0 w 1109"/>
                <a:gd name="T16" fmla="*/ 0 h 279"/>
                <a:gd name="T17" fmla="*/ 1109 w 1109"/>
                <a:gd name="T18" fmla="*/ 279 h 279"/>
              </a:gdLst>
              <a:ahLst/>
              <a:cxnLst>
                <a:cxn ang="T10">
                  <a:pos x="T0" y="T1"/>
                </a:cxn>
                <a:cxn ang="T11">
                  <a:pos x="T2" y="T3"/>
                </a:cxn>
                <a:cxn ang="T12">
                  <a:pos x="T4" y="T5"/>
                </a:cxn>
                <a:cxn ang="T13">
                  <a:pos x="T6" y="T7"/>
                </a:cxn>
                <a:cxn ang="T14">
                  <a:pos x="T8" y="T9"/>
                </a:cxn>
              </a:cxnLst>
              <a:rect l="T15" t="T16" r="T17" b="T18"/>
              <a:pathLst>
                <a:path w="1109" h="279">
                  <a:moveTo>
                    <a:pt x="0" y="279"/>
                  </a:moveTo>
                  <a:lnTo>
                    <a:pt x="370" y="134"/>
                  </a:lnTo>
                  <a:lnTo>
                    <a:pt x="739" y="134"/>
                  </a:lnTo>
                  <a:lnTo>
                    <a:pt x="922" y="51"/>
                  </a:lnTo>
                  <a:lnTo>
                    <a:pt x="1109"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26" name="Rectangle 175"/>
            <p:cNvSpPr>
              <a:spLocks noChangeArrowheads="1"/>
            </p:cNvSpPr>
            <p:nvPr/>
          </p:nvSpPr>
          <p:spPr bwMode="auto">
            <a:xfrm>
              <a:off x="6089650" y="2300288"/>
              <a:ext cx="74613" cy="74612"/>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727" name="Rectangle 176"/>
            <p:cNvSpPr>
              <a:spLocks noChangeArrowheads="1"/>
            </p:cNvSpPr>
            <p:nvPr/>
          </p:nvSpPr>
          <p:spPr bwMode="auto">
            <a:xfrm>
              <a:off x="6677025" y="2071688"/>
              <a:ext cx="74613" cy="74612"/>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728" name="Rectangle 177"/>
            <p:cNvSpPr>
              <a:spLocks noChangeArrowheads="1"/>
            </p:cNvSpPr>
            <p:nvPr/>
          </p:nvSpPr>
          <p:spPr bwMode="auto">
            <a:xfrm>
              <a:off x="7262813" y="2071688"/>
              <a:ext cx="76200" cy="74612"/>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729" name="Rectangle 178"/>
            <p:cNvSpPr>
              <a:spLocks noChangeArrowheads="1"/>
            </p:cNvSpPr>
            <p:nvPr/>
          </p:nvSpPr>
          <p:spPr bwMode="auto">
            <a:xfrm>
              <a:off x="7553325" y="1938338"/>
              <a:ext cx="74613" cy="74612"/>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730" name="Rectangle 179"/>
            <p:cNvSpPr>
              <a:spLocks noChangeArrowheads="1"/>
            </p:cNvSpPr>
            <p:nvPr/>
          </p:nvSpPr>
          <p:spPr bwMode="auto">
            <a:xfrm>
              <a:off x="7850188" y="1857375"/>
              <a:ext cx="74612" cy="74613"/>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731" name="Rectangle 180"/>
            <p:cNvSpPr>
              <a:spLocks noChangeArrowheads="1"/>
            </p:cNvSpPr>
            <p:nvPr/>
          </p:nvSpPr>
          <p:spPr bwMode="auto">
            <a:xfrm>
              <a:off x="2357438" y="3975100"/>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18</a:t>
              </a:r>
            </a:p>
          </p:txBody>
        </p:sp>
        <p:sp>
          <p:nvSpPr>
            <p:cNvPr id="23732" name="Rectangle 181"/>
            <p:cNvSpPr>
              <a:spLocks noChangeArrowheads="1"/>
            </p:cNvSpPr>
            <p:nvPr/>
          </p:nvSpPr>
          <p:spPr bwMode="auto">
            <a:xfrm>
              <a:off x="2359025" y="4699000"/>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12</a:t>
              </a:r>
            </a:p>
          </p:txBody>
        </p:sp>
        <p:sp>
          <p:nvSpPr>
            <p:cNvPr id="23733" name="Rectangle 182"/>
            <p:cNvSpPr>
              <a:spLocks noChangeArrowheads="1"/>
            </p:cNvSpPr>
            <p:nvPr/>
          </p:nvSpPr>
          <p:spPr bwMode="auto">
            <a:xfrm>
              <a:off x="2357438" y="4946650"/>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10</a:t>
              </a:r>
            </a:p>
          </p:txBody>
        </p:sp>
        <p:sp>
          <p:nvSpPr>
            <p:cNvPr id="23734" name="Rectangle 183"/>
            <p:cNvSpPr>
              <a:spLocks noChangeArrowheads="1"/>
            </p:cNvSpPr>
            <p:nvPr/>
          </p:nvSpPr>
          <p:spPr bwMode="auto">
            <a:xfrm>
              <a:off x="2403475" y="5186363"/>
              <a:ext cx="25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8</a:t>
              </a:r>
            </a:p>
          </p:txBody>
        </p:sp>
        <p:sp>
          <p:nvSpPr>
            <p:cNvPr id="23735" name="Rectangle 184"/>
            <p:cNvSpPr>
              <a:spLocks noChangeArrowheads="1"/>
            </p:cNvSpPr>
            <p:nvPr/>
          </p:nvSpPr>
          <p:spPr bwMode="auto">
            <a:xfrm>
              <a:off x="2393950" y="544195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736" name="Rectangle 185"/>
            <p:cNvSpPr>
              <a:spLocks noChangeArrowheads="1"/>
            </p:cNvSpPr>
            <p:nvPr/>
          </p:nvSpPr>
          <p:spPr bwMode="auto">
            <a:xfrm>
              <a:off x="2749550" y="558323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737" name="Rectangle 186"/>
            <p:cNvSpPr>
              <a:spLocks noChangeArrowheads="1"/>
            </p:cNvSpPr>
            <p:nvPr/>
          </p:nvSpPr>
          <p:spPr bwMode="auto">
            <a:xfrm>
              <a:off x="3309938" y="55832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30</a:t>
              </a:r>
            </a:p>
          </p:txBody>
        </p:sp>
        <p:sp>
          <p:nvSpPr>
            <p:cNvPr id="23738" name="Rectangle 187"/>
            <p:cNvSpPr>
              <a:spLocks noChangeArrowheads="1"/>
            </p:cNvSpPr>
            <p:nvPr/>
          </p:nvSpPr>
          <p:spPr bwMode="auto">
            <a:xfrm>
              <a:off x="3895725" y="55832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60</a:t>
              </a:r>
            </a:p>
          </p:txBody>
        </p:sp>
        <p:sp>
          <p:nvSpPr>
            <p:cNvPr id="23739" name="Rectangle 188"/>
            <p:cNvSpPr>
              <a:spLocks noChangeArrowheads="1"/>
            </p:cNvSpPr>
            <p:nvPr/>
          </p:nvSpPr>
          <p:spPr bwMode="auto">
            <a:xfrm>
              <a:off x="3595688" y="55832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45</a:t>
              </a:r>
            </a:p>
          </p:txBody>
        </p:sp>
        <p:sp>
          <p:nvSpPr>
            <p:cNvPr id="23740" name="Rectangle 189"/>
            <p:cNvSpPr>
              <a:spLocks noChangeArrowheads="1"/>
            </p:cNvSpPr>
            <p:nvPr/>
          </p:nvSpPr>
          <p:spPr bwMode="auto">
            <a:xfrm>
              <a:off x="4173538" y="55832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75</a:t>
              </a:r>
            </a:p>
          </p:txBody>
        </p:sp>
        <p:sp>
          <p:nvSpPr>
            <p:cNvPr id="23741" name="Rectangle 190"/>
            <p:cNvSpPr>
              <a:spLocks noChangeArrowheads="1"/>
            </p:cNvSpPr>
            <p:nvPr/>
          </p:nvSpPr>
          <p:spPr bwMode="auto">
            <a:xfrm>
              <a:off x="4475163" y="55832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90</a:t>
              </a:r>
            </a:p>
          </p:txBody>
        </p:sp>
        <p:sp>
          <p:nvSpPr>
            <p:cNvPr id="23742" name="Rectangle 191"/>
            <p:cNvSpPr>
              <a:spLocks noChangeArrowheads="1"/>
            </p:cNvSpPr>
            <p:nvPr/>
          </p:nvSpPr>
          <p:spPr bwMode="auto">
            <a:xfrm>
              <a:off x="3003550" y="55832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15</a:t>
              </a:r>
            </a:p>
          </p:txBody>
        </p:sp>
        <p:sp>
          <p:nvSpPr>
            <p:cNvPr id="23743" name="Rectangle 192"/>
            <p:cNvSpPr>
              <a:spLocks noChangeArrowheads="1"/>
            </p:cNvSpPr>
            <p:nvPr/>
          </p:nvSpPr>
          <p:spPr bwMode="auto">
            <a:xfrm>
              <a:off x="2892425" y="5757863"/>
              <a:ext cx="47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TSST</a:t>
              </a:r>
              <a:endParaRPr lang="en-US" sz="1000">
                <a:latin typeface="News Gothic MT" charset="0"/>
              </a:endParaRPr>
            </a:p>
          </p:txBody>
        </p:sp>
        <p:sp>
          <p:nvSpPr>
            <p:cNvPr id="23744" name="Rectangle 193"/>
            <p:cNvSpPr>
              <a:spLocks noChangeArrowheads="1"/>
            </p:cNvSpPr>
            <p:nvPr/>
          </p:nvSpPr>
          <p:spPr bwMode="auto">
            <a:xfrm>
              <a:off x="2357438" y="4214813"/>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16</a:t>
              </a:r>
            </a:p>
          </p:txBody>
        </p:sp>
        <p:sp>
          <p:nvSpPr>
            <p:cNvPr id="23745" name="Rectangle 194"/>
            <p:cNvSpPr>
              <a:spLocks noChangeArrowheads="1"/>
            </p:cNvSpPr>
            <p:nvPr/>
          </p:nvSpPr>
          <p:spPr bwMode="auto">
            <a:xfrm>
              <a:off x="2357438" y="4449763"/>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14</a:t>
              </a:r>
            </a:p>
          </p:txBody>
        </p:sp>
        <p:sp>
          <p:nvSpPr>
            <p:cNvPr id="23746" name="Rectangle 195"/>
            <p:cNvSpPr>
              <a:spLocks noChangeArrowheads="1"/>
            </p:cNvSpPr>
            <p:nvPr/>
          </p:nvSpPr>
          <p:spPr bwMode="auto">
            <a:xfrm>
              <a:off x="5583238" y="3962400"/>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18</a:t>
              </a:r>
            </a:p>
          </p:txBody>
        </p:sp>
        <p:sp>
          <p:nvSpPr>
            <p:cNvPr id="23747" name="Rectangle 196"/>
            <p:cNvSpPr>
              <a:spLocks noChangeArrowheads="1"/>
            </p:cNvSpPr>
            <p:nvPr/>
          </p:nvSpPr>
          <p:spPr bwMode="auto">
            <a:xfrm>
              <a:off x="5584825" y="4686300"/>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12</a:t>
              </a:r>
            </a:p>
          </p:txBody>
        </p:sp>
        <p:sp>
          <p:nvSpPr>
            <p:cNvPr id="23748" name="Rectangle 197"/>
            <p:cNvSpPr>
              <a:spLocks noChangeArrowheads="1"/>
            </p:cNvSpPr>
            <p:nvPr/>
          </p:nvSpPr>
          <p:spPr bwMode="auto">
            <a:xfrm>
              <a:off x="5583238" y="4933950"/>
              <a:ext cx="325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10</a:t>
              </a:r>
            </a:p>
          </p:txBody>
        </p:sp>
        <p:sp>
          <p:nvSpPr>
            <p:cNvPr id="23749" name="Rectangle 198"/>
            <p:cNvSpPr>
              <a:spLocks noChangeArrowheads="1"/>
            </p:cNvSpPr>
            <p:nvPr/>
          </p:nvSpPr>
          <p:spPr bwMode="auto">
            <a:xfrm>
              <a:off x="5629275" y="5173663"/>
              <a:ext cx="25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8</a:t>
              </a:r>
            </a:p>
          </p:txBody>
        </p:sp>
        <p:sp>
          <p:nvSpPr>
            <p:cNvPr id="23750" name="Rectangle 199"/>
            <p:cNvSpPr>
              <a:spLocks noChangeArrowheads="1"/>
            </p:cNvSpPr>
            <p:nvPr/>
          </p:nvSpPr>
          <p:spPr bwMode="auto">
            <a:xfrm>
              <a:off x="5619750" y="542925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751" name="Rectangle 200"/>
            <p:cNvSpPr>
              <a:spLocks noChangeArrowheads="1"/>
            </p:cNvSpPr>
            <p:nvPr/>
          </p:nvSpPr>
          <p:spPr bwMode="auto">
            <a:xfrm>
              <a:off x="5975350" y="557053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0</a:t>
              </a:r>
            </a:p>
          </p:txBody>
        </p:sp>
        <p:sp>
          <p:nvSpPr>
            <p:cNvPr id="23752" name="Rectangle 201"/>
            <p:cNvSpPr>
              <a:spLocks noChangeArrowheads="1"/>
            </p:cNvSpPr>
            <p:nvPr/>
          </p:nvSpPr>
          <p:spPr bwMode="auto">
            <a:xfrm>
              <a:off x="6535738" y="55705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30</a:t>
              </a:r>
            </a:p>
          </p:txBody>
        </p:sp>
        <p:sp>
          <p:nvSpPr>
            <p:cNvPr id="23753" name="Rectangle 202"/>
            <p:cNvSpPr>
              <a:spLocks noChangeArrowheads="1"/>
            </p:cNvSpPr>
            <p:nvPr/>
          </p:nvSpPr>
          <p:spPr bwMode="auto">
            <a:xfrm>
              <a:off x="7121525" y="55705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60</a:t>
              </a:r>
            </a:p>
          </p:txBody>
        </p:sp>
        <p:sp>
          <p:nvSpPr>
            <p:cNvPr id="23754" name="Rectangle 203"/>
            <p:cNvSpPr>
              <a:spLocks noChangeArrowheads="1"/>
            </p:cNvSpPr>
            <p:nvPr/>
          </p:nvSpPr>
          <p:spPr bwMode="auto">
            <a:xfrm>
              <a:off x="6821488" y="55705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45</a:t>
              </a:r>
            </a:p>
          </p:txBody>
        </p:sp>
        <p:sp>
          <p:nvSpPr>
            <p:cNvPr id="23755" name="Rectangle 204"/>
            <p:cNvSpPr>
              <a:spLocks noChangeArrowheads="1"/>
            </p:cNvSpPr>
            <p:nvPr/>
          </p:nvSpPr>
          <p:spPr bwMode="auto">
            <a:xfrm>
              <a:off x="7399338" y="55705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75</a:t>
              </a:r>
            </a:p>
          </p:txBody>
        </p:sp>
        <p:sp>
          <p:nvSpPr>
            <p:cNvPr id="23756" name="Rectangle 205"/>
            <p:cNvSpPr>
              <a:spLocks noChangeArrowheads="1"/>
            </p:cNvSpPr>
            <p:nvPr/>
          </p:nvSpPr>
          <p:spPr bwMode="auto">
            <a:xfrm>
              <a:off x="7700963" y="55705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90</a:t>
              </a:r>
            </a:p>
          </p:txBody>
        </p:sp>
        <p:sp>
          <p:nvSpPr>
            <p:cNvPr id="23757" name="Rectangle 206"/>
            <p:cNvSpPr>
              <a:spLocks noChangeArrowheads="1"/>
            </p:cNvSpPr>
            <p:nvPr/>
          </p:nvSpPr>
          <p:spPr bwMode="auto">
            <a:xfrm>
              <a:off x="6229350" y="55705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15</a:t>
              </a:r>
            </a:p>
          </p:txBody>
        </p:sp>
        <p:sp>
          <p:nvSpPr>
            <p:cNvPr id="23758" name="Rectangle 207"/>
            <p:cNvSpPr>
              <a:spLocks noChangeArrowheads="1"/>
            </p:cNvSpPr>
            <p:nvPr/>
          </p:nvSpPr>
          <p:spPr bwMode="auto">
            <a:xfrm>
              <a:off x="6118225" y="5745163"/>
              <a:ext cx="47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TSST</a:t>
              </a:r>
              <a:endParaRPr lang="en-US" sz="1000">
                <a:latin typeface="News Gothic MT" charset="0"/>
              </a:endParaRPr>
            </a:p>
          </p:txBody>
        </p:sp>
        <p:sp>
          <p:nvSpPr>
            <p:cNvPr id="23759" name="Rectangle 208"/>
            <p:cNvSpPr>
              <a:spLocks noChangeArrowheads="1"/>
            </p:cNvSpPr>
            <p:nvPr/>
          </p:nvSpPr>
          <p:spPr bwMode="auto">
            <a:xfrm>
              <a:off x="5583238" y="4202113"/>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16</a:t>
              </a:r>
            </a:p>
          </p:txBody>
        </p:sp>
        <p:sp>
          <p:nvSpPr>
            <p:cNvPr id="23760" name="Rectangle 209"/>
            <p:cNvSpPr>
              <a:spLocks noChangeArrowheads="1"/>
            </p:cNvSpPr>
            <p:nvPr/>
          </p:nvSpPr>
          <p:spPr bwMode="auto">
            <a:xfrm>
              <a:off x="5583238" y="4437063"/>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b="1">
                  <a:latin typeface="News Gothic MT" charset="0"/>
                </a:rPr>
                <a:t>14</a:t>
              </a:r>
            </a:p>
          </p:txBody>
        </p:sp>
        <p:sp>
          <p:nvSpPr>
            <p:cNvPr id="23761" name="Text Box 210"/>
            <p:cNvSpPr txBox="1">
              <a:spLocks noChangeArrowheads="1"/>
            </p:cNvSpPr>
            <p:nvPr/>
          </p:nvSpPr>
          <p:spPr bwMode="auto">
            <a:xfrm rot="-5400000">
              <a:off x="1586706" y="4756944"/>
              <a:ext cx="1446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latin typeface="News Gothic MT" charset="0"/>
                </a:rPr>
                <a:t> plasma cortisol, µg/ml</a:t>
              </a:r>
            </a:p>
          </p:txBody>
        </p:sp>
        <p:sp>
          <p:nvSpPr>
            <p:cNvPr id="23762" name="Text Box 211"/>
            <p:cNvSpPr txBox="1">
              <a:spLocks noChangeArrowheads="1"/>
            </p:cNvSpPr>
            <p:nvPr/>
          </p:nvSpPr>
          <p:spPr bwMode="auto">
            <a:xfrm rot="-5400000">
              <a:off x="4837906" y="4741069"/>
              <a:ext cx="1446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latin typeface="News Gothic MT" charset="0"/>
                </a:rPr>
                <a:t> plasma cortisol, µg/ml</a:t>
              </a:r>
            </a:p>
          </p:txBody>
        </p:sp>
        <p:sp>
          <p:nvSpPr>
            <p:cNvPr id="23763" name="Rectangle 212"/>
            <p:cNvSpPr>
              <a:spLocks noChangeArrowheads="1"/>
            </p:cNvSpPr>
            <p:nvPr/>
          </p:nvSpPr>
          <p:spPr bwMode="auto">
            <a:xfrm>
              <a:off x="3721100" y="5751513"/>
              <a:ext cx="730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Time (min)</a:t>
              </a:r>
              <a:endParaRPr lang="en-US" sz="1000">
                <a:latin typeface="News Gothic MT" charset="0"/>
              </a:endParaRPr>
            </a:p>
          </p:txBody>
        </p:sp>
        <p:sp>
          <p:nvSpPr>
            <p:cNvPr id="23764" name="Rectangle 213"/>
            <p:cNvSpPr>
              <a:spLocks noChangeArrowheads="1"/>
            </p:cNvSpPr>
            <p:nvPr/>
          </p:nvSpPr>
          <p:spPr bwMode="auto">
            <a:xfrm>
              <a:off x="6931025" y="5735638"/>
              <a:ext cx="730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900">
                  <a:latin typeface="News Gothic MT" charset="0"/>
                </a:rPr>
                <a:t>Time (min)</a:t>
              </a:r>
              <a:endParaRPr lang="en-US" sz="1000">
                <a:latin typeface="News Gothic MT" charset="0"/>
              </a:endParaRPr>
            </a:p>
          </p:txBody>
        </p:sp>
        <p:grpSp>
          <p:nvGrpSpPr>
            <p:cNvPr id="23765" name="Group 214"/>
            <p:cNvGrpSpPr>
              <a:grpSpLocks/>
            </p:cNvGrpSpPr>
            <p:nvPr/>
          </p:nvGrpSpPr>
          <p:grpSpPr bwMode="auto">
            <a:xfrm>
              <a:off x="2632075" y="5389563"/>
              <a:ext cx="93663" cy="117475"/>
              <a:chOff x="613" y="2712"/>
              <a:chExt cx="59" cy="75"/>
            </a:xfrm>
          </p:grpSpPr>
          <p:sp>
            <p:nvSpPr>
              <p:cNvPr id="23960" name="Rectangle 215"/>
              <p:cNvSpPr>
                <a:spLocks noChangeArrowheads="1"/>
              </p:cNvSpPr>
              <p:nvPr/>
            </p:nvSpPr>
            <p:spPr bwMode="auto">
              <a:xfrm>
                <a:off x="613" y="2726"/>
                <a:ext cx="56" cy="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News Gothic MT" charset="0"/>
                </a:endParaRPr>
              </a:p>
            </p:txBody>
          </p:sp>
          <p:sp>
            <p:nvSpPr>
              <p:cNvPr id="23961" name="Line 216"/>
              <p:cNvSpPr>
                <a:spLocks noChangeShapeType="1"/>
              </p:cNvSpPr>
              <p:nvPr/>
            </p:nvSpPr>
            <p:spPr bwMode="auto">
              <a:xfrm flipV="1">
                <a:off x="614" y="2712"/>
                <a:ext cx="56"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62" name="Line 217"/>
              <p:cNvSpPr>
                <a:spLocks noChangeShapeType="1"/>
              </p:cNvSpPr>
              <p:nvPr/>
            </p:nvSpPr>
            <p:spPr bwMode="auto">
              <a:xfrm flipV="1">
                <a:off x="616" y="2756"/>
                <a:ext cx="56"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766" name="Group 218"/>
            <p:cNvGrpSpPr>
              <a:grpSpLocks/>
            </p:cNvGrpSpPr>
            <p:nvPr/>
          </p:nvGrpSpPr>
          <p:grpSpPr bwMode="auto">
            <a:xfrm>
              <a:off x="5875338" y="5376863"/>
              <a:ext cx="93662" cy="117475"/>
              <a:chOff x="613" y="2712"/>
              <a:chExt cx="59" cy="75"/>
            </a:xfrm>
          </p:grpSpPr>
          <p:sp>
            <p:nvSpPr>
              <p:cNvPr id="23957" name="Rectangle 219"/>
              <p:cNvSpPr>
                <a:spLocks noChangeArrowheads="1"/>
              </p:cNvSpPr>
              <p:nvPr/>
            </p:nvSpPr>
            <p:spPr bwMode="auto">
              <a:xfrm>
                <a:off x="613" y="2726"/>
                <a:ext cx="56" cy="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News Gothic MT" charset="0"/>
                </a:endParaRPr>
              </a:p>
            </p:txBody>
          </p:sp>
          <p:sp>
            <p:nvSpPr>
              <p:cNvPr id="23958" name="Line 220"/>
              <p:cNvSpPr>
                <a:spLocks noChangeShapeType="1"/>
              </p:cNvSpPr>
              <p:nvPr/>
            </p:nvSpPr>
            <p:spPr bwMode="auto">
              <a:xfrm flipV="1">
                <a:off x="614" y="2712"/>
                <a:ext cx="56"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59" name="Line 221"/>
              <p:cNvSpPr>
                <a:spLocks noChangeShapeType="1"/>
              </p:cNvSpPr>
              <p:nvPr/>
            </p:nvSpPr>
            <p:spPr bwMode="auto">
              <a:xfrm flipV="1">
                <a:off x="616" y="2756"/>
                <a:ext cx="56"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767" name="Rectangle 222"/>
            <p:cNvSpPr>
              <a:spLocks noChangeArrowheads="1"/>
            </p:cNvSpPr>
            <p:nvPr/>
          </p:nvSpPr>
          <p:spPr bwMode="auto">
            <a:xfrm>
              <a:off x="6191250" y="4086225"/>
              <a:ext cx="387350" cy="1704975"/>
            </a:xfrm>
            <a:prstGeom prst="rect">
              <a:avLst/>
            </a:prstGeom>
            <a:solidFill>
              <a:srgbClr val="D9D9D9"/>
            </a:solidFill>
            <a:ln w="7938">
              <a:solidFill>
                <a:srgbClr val="FFFFFF"/>
              </a:solidFill>
              <a:miter lim="800000"/>
              <a:headEnd/>
              <a:tailEnd/>
            </a:ln>
          </p:spPr>
          <p:txBody>
            <a:bodyPr/>
            <a:lstStyle/>
            <a:p>
              <a:endParaRPr lang="en-US">
                <a:latin typeface="News Gothic MT" charset="0"/>
              </a:endParaRPr>
            </a:p>
          </p:txBody>
        </p:sp>
        <p:grpSp>
          <p:nvGrpSpPr>
            <p:cNvPr id="23768" name="Group 223"/>
            <p:cNvGrpSpPr>
              <a:grpSpLocks/>
            </p:cNvGrpSpPr>
            <p:nvPr/>
          </p:nvGrpSpPr>
          <p:grpSpPr bwMode="auto">
            <a:xfrm>
              <a:off x="5876925" y="4083050"/>
              <a:ext cx="2190750" cy="1512888"/>
              <a:chOff x="2470" y="1980"/>
              <a:chExt cx="1380" cy="953"/>
            </a:xfrm>
          </p:grpSpPr>
          <p:sp>
            <p:nvSpPr>
              <p:cNvPr id="23865" name="Line 224"/>
              <p:cNvSpPr>
                <a:spLocks noChangeShapeType="1"/>
              </p:cNvSpPr>
              <p:nvPr/>
            </p:nvSpPr>
            <p:spPr bwMode="auto">
              <a:xfrm>
                <a:off x="2493" y="1980"/>
                <a:ext cx="1" cy="9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6" name="Line 225"/>
              <p:cNvSpPr>
                <a:spLocks noChangeShapeType="1"/>
              </p:cNvSpPr>
              <p:nvPr/>
            </p:nvSpPr>
            <p:spPr bwMode="auto">
              <a:xfrm>
                <a:off x="2493" y="2910"/>
                <a:ext cx="13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7" name="Line 226"/>
              <p:cNvSpPr>
                <a:spLocks noChangeShapeType="1"/>
              </p:cNvSpPr>
              <p:nvPr/>
            </p:nvSpPr>
            <p:spPr bwMode="auto">
              <a:xfrm>
                <a:off x="2470" y="291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8" name="Line 227"/>
              <p:cNvSpPr>
                <a:spLocks noChangeShapeType="1"/>
              </p:cNvSpPr>
              <p:nvPr/>
            </p:nvSpPr>
            <p:spPr bwMode="auto">
              <a:xfrm>
                <a:off x="2470" y="275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9" name="Line 228"/>
              <p:cNvSpPr>
                <a:spLocks noChangeShapeType="1"/>
              </p:cNvSpPr>
              <p:nvPr/>
            </p:nvSpPr>
            <p:spPr bwMode="auto">
              <a:xfrm>
                <a:off x="2470" y="2598"/>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0" name="Line 229"/>
              <p:cNvSpPr>
                <a:spLocks noChangeShapeType="1"/>
              </p:cNvSpPr>
              <p:nvPr/>
            </p:nvSpPr>
            <p:spPr bwMode="auto">
              <a:xfrm>
                <a:off x="2470" y="2445"/>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1" name="Line 230"/>
              <p:cNvSpPr>
                <a:spLocks noChangeShapeType="1"/>
              </p:cNvSpPr>
              <p:nvPr/>
            </p:nvSpPr>
            <p:spPr bwMode="auto">
              <a:xfrm>
                <a:off x="2470" y="228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2" name="Line 231"/>
              <p:cNvSpPr>
                <a:spLocks noChangeShapeType="1"/>
              </p:cNvSpPr>
              <p:nvPr/>
            </p:nvSpPr>
            <p:spPr bwMode="auto">
              <a:xfrm>
                <a:off x="2470" y="213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3" name="Line 232"/>
              <p:cNvSpPr>
                <a:spLocks noChangeShapeType="1"/>
              </p:cNvSpPr>
              <p:nvPr/>
            </p:nvSpPr>
            <p:spPr bwMode="auto">
              <a:xfrm>
                <a:off x="2470" y="198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4" name="Line 233"/>
              <p:cNvSpPr>
                <a:spLocks noChangeShapeType="1"/>
              </p:cNvSpPr>
              <p:nvPr/>
            </p:nvSpPr>
            <p:spPr bwMode="auto">
              <a:xfrm flipV="1">
                <a:off x="2493" y="1980"/>
                <a:ext cx="1" cy="9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5" name="Line 234"/>
              <p:cNvSpPr>
                <a:spLocks noChangeShapeType="1"/>
              </p:cNvSpPr>
              <p:nvPr/>
            </p:nvSpPr>
            <p:spPr bwMode="auto">
              <a:xfrm>
                <a:off x="2619"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6" name="Line 235"/>
              <p:cNvSpPr>
                <a:spLocks noChangeShapeType="1"/>
              </p:cNvSpPr>
              <p:nvPr/>
            </p:nvSpPr>
            <p:spPr bwMode="auto">
              <a:xfrm>
                <a:off x="2802"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7" name="Line 236"/>
              <p:cNvSpPr>
                <a:spLocks noChangeShapeType="1"/>
              </p:cNvSpPr>
              <p:nvPr/>
            </p:nvSpPr>
            <p:spPr bwMode="auto">
              <a:xfrm>
                <a:off x="2989"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8" name="Line 237"/>
              <p:cNvSpPr>
                <a:spLocks noChangeShapeType="1"/>
              </p:cNvSpPr>
              <p:nvPr/>
            </p:nvSpPr>
            <p:spPr bwMode="auto">
              <a:xfrm>
                <a:off x="3171"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9" name="Line 238"/>
              <p:cNvSpPr>
                <a:spLocks noChangeShapeType="1"/>
              </p:cNvSpPr>
              <p:nvPr/>
            </p:nvSpPr>
            <p:spPr bwMode="auto">
              <a:xfrm>
                <a:off x="3359"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0" name="Line 239"/>
              <p:cNvSpPr>
                <a:spLocks noChangeShapeType="1"/>
              </p:cNvSpPr>
              <p:nvPr/>
            </p:nvSpPr>
            <p:spPr bwMode="auto">
              <a:xfrm>
                <a:off x="3541"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1" name="Line 240"/>
              <p:cNvSpPr>
                <a:spLocks noChangeShapeType="1"/>
              </p:cNvSpPr>
              <p:nvPr/>
            </p:nvSpPr>
            <p:spPr bwMode="auto">
              <a:xfrm>
                <a:off x="3728"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2" name="Line 241"/>
              <p:cNvSpPr>
                <a:spLocks noChangeShapeType="1"/>
              </p:cNvSpPr>
              <p:nvPr/>
            </p:nvSpPr>
            <p:spPr bwMode="auto">
              <a:xfrm>
                <a:off x="2493" y="2910"/>
                <a:ext cx="13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3" name="Line 242"/>
              <p:cNvSpPr>
                <a:spLocks noChangeShapeType="1"/>
              </p:cNvSpPr>
              <p:nvPr/>
            </p:nvSpPr>
            <p:spPr bwMode="auto">
              <a:xfrm flipV="1">
                <a:off x="2619" y="2608"/>
                <a:ext cx="1" cy="6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4" name="Line 243"/>
              <p:cNvSpPr>
                <a:spLocks noChangeShapeType="1"/>
              </p:cNvSpPr>
              <p:nvPr/>
            </p:nvSpPr>
            <p:spPr bwMode="auto">
              <a:xfrm>
                <a:off x="2605" y="2608"/>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5" name="Line 244"/>
              <p:cNvSpPr>
                <a:spLocks noChangeShapeType="1"/>
              </p:cNvSpPr>
              <p:nvPr/>
            </p:nvSpPr>
            <p:spPr bwMode="auto">
              <a:xfrm>
                <a:off x="2619" y="2714"/>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6" name="Line 245"/>
              <p:cNvSpPr>
                <a:spLocks noChangeShapeType="1"/>
              </p:cNvSpPr>
              <p:nvPr/>
            </p:nvSpPr>
            <p:spPr bwMode="auto">
              <a:xfrm>
                <a:off x="2605" y="2779"/>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7" name="Line 246"/>
              <p:cNvSpPr>
                <a:spLocks noChangeShapeType="1"/>
              </p:cNvSpPr>
              <p:nvPr/>
            </p:nvSpPr>
            <p:spPr bwMode="auto">
              <a:xfrm flipV="1">
                <a:off x="2802" y="2496"/>
                <a:ext cx="1" cy="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8" name="Line 247"/>
              <p:cNvSpPr>
                <a:spLocks noChangeShapeType="1"/>
              </p:cNvSpPr>
              <p:nvPr/>
            </p:nvSpPr>
            <p:spPr bwMode="auto">
              <a:xfrm>
                <a:off x="2788" y="2496"/>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9" name="Line 248"/>
              <p:cNvSpPr>
                <a:spLocks noChangeShapeType="1"/>
              </p:cNvSpPr>
              <p:nvPr/>
            </p:nvSpPr>
            <p:spPr bwMode="auto">
              <a:xfrm>
                <a:off x="2802" y="2626"/>
                <a:ext cx="1" cy="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0" name="Line 249"/>
              <p:cNvSpPr>
                <a:spLocks noChangeShapeType="1"/>
              </p:cNvSpPr>
              <p:nvPr/>
            </p:nvSpPr>
            <p:spPr bwMode="auto">
              <a:xfrm>
                <a:off x="2788" y="271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1" name="Line 250"/>
              <p:cNvSpPr>
                <a:spLocks noChangeShapeType="1"/>
              </p:cNvSpPr>
              <p:nvPr/>
            </p:nvSpPr>
            <p:spPr bwMode="auto">
              <a:xfrm flipV="1">
                <a:off x="2989" y="2236"/>
                <a:ext cx="1" cy="8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2" name="Line 251"/>
              <p:cNvSpPr>
                <a:spLocks noChangeShapeType="1"/>
              </p:cNvSpPr>
              <p:nvPr/>
            </p:nvSpPr>
            <p:spPr bwMode="auto">
              <a:xfrm>
                <a:off x="2975" y="2236"/>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3" name="Line 252"/>
              <p:cNvSpPr>
                <a:spLocks noChangeShapeType="1"/>
              </p:cNvSpPr>
              <p:nvPr/>
            </p:nvSpPr>
            <p:spPr bwMode="auto">
              <a:xfrm>
                <a:off x="2989" y="2366"/>
                <a:ext cx="1" cy="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4" name="Line 253"/>
              <p:cNvSpPr>
                <a:spLocks noChangeShapeType="1"/>
              </p:cNvSpPr>
              <p:nvPr/>
            </p:nvSpPr>
            <p:spPr bwMode="auto">
              <a:xfrm>
                <a:off x="2975" y="2450"/>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5" name="Line 254"/>
              <p:cNvSpPr>
                <a:spLocks noChangeShapeType="1"/>
              </p:cNvSpPr>
              <p:nvPr/>
            </p:nvSpPr>
            <p:spPr bwMode="auto">
              <a:xfrm flipV="1">
                <a:off x="3171" y="2138"/>
                <a:ext cx="1" cy="12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6" name="Line 255"/>
              <p:cNvSpPr>
                <a:spLocks noChangeShapeType="1"/>
              </p:cNvSpPr>
              <p:nvPr/>
            </p:nvSpPr>
            <p:spPr bwMode="auto">
              <a:xfrm>
                <a:off x="3157" y="2138"/>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7" name="Line 256"/>
              <p:cNvSpPr>
                <a:spLocks noChangeShapeType="1"/>
              </p:cNvSpPr>
              <p:nvPr/>
            </p:nvSpPr>
            <p:spPr bwMode="auto">
              <a:xfrm>
                <a:off x="3171" y="2306"/>
                <a:ext cx="1" cy="1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8" name="Line 257"/>
              <p:cNvSpPr>
                <a:spLocks noChangeShapeType="1"/>
              </p:cNvSpPr>
              <p:nvPr/>
            </p:nvSpPr>
            <p:spPr bwMode="auto">
              <a:xfrm>
                <a:off x="3157" y="242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9" name="Line 258"/>
              <p:cNvSpPr>
                <a:spLocks noChangeShapeType="1"/>
              </p:cNvSpPr>
              <p:nvPr/>
            </p:nvSpPr>
            <p:spPr bwMode="auto">
              <a:xfrm flipV="1">
                <a:off x="3359" y="2222"/>
                <a:ext cx="1" cy="1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0" name="Line 259"/>
              <p:cNvSpPr>
                <a:spLocks noChangeShapeType="1"/>
              </p:cNvSpPr>
              <p:nvPr/>
            </p:nvSpPr>
            <p:spPr bwMode="auto">
              <a:xfrm>
                <a:off x="3345" y="222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1" name="Line 260"/>
              <p:cNvSpPr>
                <a:spLocks noChangeShapeType="1"/>
              </p:cNvSpPr>
              <p:nvPr/>
            </p:nvSpPr>
            <p:spPr bwMode="auto">
              <a:xfrm>
                <a:off x="3359" y="2394"/>
                <a:ext cx="1" cy="1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2" name="Line 261"/>
              <p:cNvSpPr>
                <a:spLocks noChangeShapeType="1"/>
              </p:cNvSpPr>
              <p:nvPr/>
            </p:nvSpPr>
            <p:spPr bwMode="auto">
              <a:xfrm>
                <a:off x="3345" y="252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3" name="Line 262"/>
              <p:cNvSpPr>
                <a:spLocks noChangeShapeType="1"/>
              </p:cNvSpPr>
              <p:nvPr/>
            </p:nvSpPr>
            <p:spPr bwMode="auto">
              <a:xfrm flipV="1">
                <a:off x="3541" y="2319"/>
                <a:ext cx="1" cy="1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4" name="Line 263"/>
              <p:cNvSpPr>
                <a:spLocks noChangeShapeType="1"/>
              </p:cNvSpPr>
              <p:nvPr/>
            </p:nvSpPr>
            <p:spPr bwMode="auto">
              <a:xfrm>
                <a:off x="3527" y="2319"/>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5" name="Line 264"/>
              <p:cNvSpPr>
                <a:spLocks noChangeShapeType="1"/>
              </p:cNvSpPr>
              <p:nvPr/>
            </p:nvSpPr>
            <p:spPr bwMode="auto">
              <a:xfrm>
                <a:off x="3541" y="2477"/>
                <a:ext cx="1" cy="1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6" name="Line 265"/>
              <p:cNvSpPr>
                <a:spLocks noChangeShapeType="1"/>
              </p:cNvSpPr>
              <p:nvPr/>
            </p:nvSpPr>
            <p:spPr bwMode="auto">
              <a:xfrm>
                <a:off x="3527" y="259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7" name="Line 266"/>
              <p:cNvSpPr>
                <a:spLocks noChangeShapeType="1"/>
              </p:cNvSpPr>
              <p:nvPr/>
            </p:nvSpPr>
            <p:spPr bwMode="auto">
              <a:xfrm flipV="1">
                <a:off x="3728" y="2380"/>
                <a:ext cx="1" cy="1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8" name="Line 267"/>
              <p:cNvSpPr>
                <a:spLocks noChangeShapeType="1"/>
              </p:cNvSpPr>
              <p:nvPr/>
            </p:nvSpPr>
            <p:spPr bwMode="auto">
              <a:xfrm>
                <a:off x="3714" y="2380"/>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9" name="Line 268"/>
              <p:cNvSpPr>
                <a:spLocks noChangeShapeType="1"/>
              </p:cNvSpPr>
              <p:nvPr/>
            </p:nvSpPr>
            <p:spPr bwMode="auto">
              <a:xfrm>
                <a:off x="3728" y="2542"/>
                <a:ext cx="1" cy="1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0" name="Line 269"/>
              <p:cNvSpPr>
                <a:spLocks noChangeShapeType="1"/>
              </p:cNvSpPr>
              <p:nvPr/>
            </p:nvSpPr>
            <p:spPr bwMode="auto">
              <a:xfrm>
                <a:off x="3714" y="2659"/>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1" name="Line 270"/>
              <p:cNvSpPr>
                <a:spLocks noChangeShapeType="1"/>
              </p:cNvSpPr>
              <p:nvPr/>
            </p:nvSpPr>
            <p:spPr bwMode="auto">
              <a:xfrm flipV="1">
                <a:off x="2619" y="2552"/>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2" name="Line 271"/>
              <p:cNvSpPr>
                <a:spLocks noChangeShapeType="1"/>
              </p:cNvSpPr>
              <p:nvPr/>
            </p:nvSpPr>
            <p:spPr bwMode="auto">
              <a:xfrm>
                <a:off x="2605" y="255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3" name="Line 272"/>
              <p:cNvSpPr>
                <a:spLocks noChangeShapeType="1"/>
              </p:cNvSpPr>
              <p:nvPr/>
            </p:nvSpPr>
            <p:spPr bwMode="auto">
              <a:xfrm>
                <a:off x="2619" y="2663"/>
                <a:ext cx="1" cy="6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4" name="Line 273"/>
              <p:cNvSpPr>
                <a:spLocks noChangeShapeType="1"/>
              </p:cNvSpPr>
              <p:nvPr/>
            </p:nvSpPr>
            <p:spPr bwMode="auto">
              <a:xfrm>
                <a:off x="2605" y="272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5" name="Line 274"/>
              <p:cNvSpPr>
                <a:spLocks noChangeShapeType="1"/>
              </p:cNvSpPr>
              <p:nvPr/>
            </p:nvSpPr>
            <p:spPr bwMode="auto">
              <a:xfrm flipV="1">
                <a:off x="2802" y="2547"/>
                <a:ext cx="1" cy="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6" name="Line 275"/>
              <p:cNvSpPr>
                <a:spLocks noChangeShapeType="1"/>
              </p:cNvSpPr>
              <p:nvPr/>
            </p:nvSpPr>
            <p:spPr bwMode="auto">
              <a:xfrm>
                <a:off x="2788" y="2547"/>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7" name="Line 276"/>
              <p:cNvSpPr>
                <a:spLocks noChangeShapeType="1"/>
              </p:cNvSpPr>
              <p:nvPr/>
            </p:nvSpPr>
            <p:spPr bwMode="auto">
              <a:xfrm>
                <a:off x="2802" y="2649"/>
                <a:ext cx="1" cy="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8" name="Line 277"/>
              <p:cNvSpPr>
                <a:spLocks noChangeShapeType="1"/>
              </p:cNvSpPr>
              <p:nvPr/>
            </p:nvSpPr>
            <p:spPr bwMode="auto">
              <a:xfrm>
                <a:off x="2788" y="2705"/>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9" name="Line 278"/>
              <p:cNvSpPr>
                <a:spLocks noChangeShapeType="1"/>
              </p:cNvSpPr>
              <p:nvPr/>
            </p:nvSpPr>
            <p:spPr bwMode="auto">
              <a:xfrm flipV="1">
                <a:off x="2989" y="2329"/>
                <a:ext cx="1" cy="7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0" name="Line 279"/>
              <p:cNvSpPr>
                <a:spLocks noChangeShapeType="1"/>
              </p:cNvSpPr>
              <p:nvPr/>
            </p:nvSpPr>
            <p:spPr bwMode="auto">
              <a:xfrm>
                <a:off x="2975" y="2329"/>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1" name="Line 280"/>
              <p:cNvSpPr>
                <a:spLocks noChangeShapeType="1"/>
              </p:cNvSpPr>
              <p:nvPr/>
            </p:nvSpPr>
            <p:spPr bwMode="auto">
              <a:xfrm>
                <a:off x="2989" y="2450"/>
                <a:ext cx="1" cy="6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2" name="Line 281"/>
              <p:cNvSpPr>
                <a:spLocks noChangeShapeType="1"/>
              </p:cNvSpPr>
              <p:nvPr/>
            </p:nvSpPr>
            <p:spPr bwMode="auto">
              <a:xfrm>
                <a:off x="2975" y="2519"/>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3" name="Line 282"/>
              <p:cNvSpPr>
                <a:spLocks noChangeShapeType="1"/>
              </p:cNvSpPr>
              <p:nvPr/>
            </p:nvSpPr>
            <p:spPr bwMode="auto">
              <a:xfrm flipV="1">
                <a:off x="3171" y="2501"/>
                <a:ext cx="1"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4" name="Line 283"/>
              <p:cNvSpPr>
                <a:spLocks noChangeShapeType="1"/>
              </p:cNvSpPr>
              <p:nvPr/>
            </p:nvSpPr>
            <p:spPr bwMode="auto">
              <a:xfrm>
                <a:off x="3157" y="2501"/>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5" name="Line 284"/>
              <p:cNvSpPr>
                <a:spLocks noChangeShapeType="1"/>
              </p:cNvSpPr>
              <p:nvPr/>
            </p:nvSpPr>
            <p:spPr bwMode="auto">
              <a:xfrm>
                <a:off x="3171" y="2598"/>
                <a:ext cx="1"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6" name="Line 285"/>
              <p:cNvSpPr>
                <a:spLocks noChangeShapeType="1"/>
              </p:cNvSpPr>
              <p:nvPr/>
            </p:nvSpPr>
            <p:spPr bwMode="auto">
              <a:xfrm>
                <a:off x="3157" y="2649"/>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7" name="Line 286"/>
              <p:cNvSpPr>
                <a:spLocks noChangeShapeType="1"/>
              </p:cNvSpPr>
              <p:nvPr/>
            </p:nvSpPr>
            <p:spPr bwMode="auto">
              <a:xfrm flipV="1">
                <a:off x="3359" y="2626"/>
                <a:ext cx="1" cy="3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8" name="Line 287"/>
              <p:cNvSpPr>
                <a:spLocks noChangeShapeType="1"/>
              </p:cNvSpPr>
              <p:nvPr/>
            </p:nvSpPr>
            <p:spPr bwMode="auto">
              <a:xfrm>
                <a:off x="3345" y="2626"/>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9" name="Line 288"/>
              <p:cNvSpPr>
                <a:spLocks noChangeShapeType="1"/>
              </p:cNvSpPr>
              <p:nvPr/>
            </p:nvSpPr>
            <p:spPr bwMode="auto">
              <a:xfrm>
                <a:off x="3359" y="2705"/>
                <a:ext cx="1" cy="2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0" name="Line 289"/>
              <p:cNvSpPr>
                <a:spLocks noChangeShapeType="1"/>
              </p:cNvSpPr>
              <p:nvPr/>
            </p:nvSpPr>
            <p:spPr bwMode="auto">
              <a:xfrm>
                <a:off x="3345" y="2733"/>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1" name="Line 290"/>
              <p:cNvSpPr>
                <a:spLocks noChangeShapeType="1"/>
              </p:cNvSpPr>
              <p:nvPr/>
            </p:nvSpPr>
            <p:spPr bwMode="auto">
              <a:xfrm flipV="1">
                <a:off x="3541" y="268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2" name="Line 291"/>
              <p:cNvSpPr>
                <a:spLocks noChangeShapeType="1"/>
              </p:cNvSpPr>
              <p:nvPr/>
            </p:nvSpPr>
            <p:spPr bwMode="auto">
              <a:xfrm>
                <a:off x="3527" y="2687"/>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3" name="Line 292"/>
              <p:cNvSpPr>
                <a:spLocks noChangeShapeType="1"/>
              </p:cNvSpPr>
              <p:nvPr/>
            </p:nvSpPr>
            <p:spPr bwMode="auto">
              <a:xfrm>
                <a:off x="3541" y="2756"/>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4" name="Line 293"/>
              <p:cNvSpPr>
                <a:spLocks noChangeShapeType="1"/>
              </p:cNvSpPr>
              <p:nvPr/>
            </p:nvSpPr>
            <p:spPr bwMode="auto">
              <a:xfrm>
                <a:off x="3527" y="2779"/>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5" name="Line 294"/>
              <p:cNvSpPr>
                <a:spLocks noChangeShapeType="1"/>
              </p:cNvSpPr>
              <p:nvPr/>
            </p:nvSpPr>
            <p:spPr bwMode="auto">
              <a:xfrm flipV="1">
                <a:off x="3728" y="2724"/>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6" name="Line 295"/>
              <p:cNvSpPr>
                <a:spLocks noChangeShapeType="1"/>
              </p:cNvSpPr>
              <p:nvPr/>
            </p:nvSpPr>
            <p:spPr bwMode="auto">
              <a:xfrm>
                <a:off x="3714" y="272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7" name="Line 296"/>
              <p:cNvSpPr>
                <a:spLocks noChangeShapeType="1"/>
              </p:cNvSpPr>
              <p:nvPr/>
            </p:nvSpPr>
            <p:spPr bwMode="auto">
              <a:xfrm>
                <a:off x="3728" y="2789"/>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8" name="Line 297"/>
              <p:cNvSpPr>
                <a:spLocks noChangeShapeType="1"/>
              </p:cNvSpPr>
              <p:nvPr/>
            </p:nvSpPr>
            <p:spPr bwMode="auto">
              <a:xfrm>
                <a:off x="3714" y="281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9" name="Freeform 298"/>
              <p:cNvSpPr>
                <a:spLocks/>
              </p:cNvSpPr>
              <p:nvPr/>
            </p:nvSpPr>
            <p:spPr bwMode="auto">
              <a:xfrm>
                <a:off x="2619" y="2426"/>
                <a:ext cx="1109" cy="340"/>
              </a:xfrm>
              <a:custGeom>
                <a:avLst/>
                <a:gdLst>
                  <a:gd name="T0" fmla="*/ 0 w 1109"/>
                  <a:gd name="T1" fmla="*/ 214 h 340"/>
                  <a:gd name="T2" fmla="*/ 183 w 1109"/>
                  <a:gd name="T3" fmla="*/ 200 h 340"/>
                  <a:gd name="T4" fmla="*/ 370 w 1109"/>
                  <a:gd name="T5" fmla="*/ 0 h 340"/>
                  <a:gd name="T6" fmla="*/ 552 w 1109"/>
                  <a:gd name="T7" fmla="*/ 149 h 340"/>
                  <a:gd name="T8" fmla="*/ 740 w 1109"/>
                  <a:gd name="T9" fmla="*/ 256 h 340"/>
                  <a:gd name="T10" fmla="*/ 922 w 1109"/>
                  <a:gd name="T11" fmla="*/ 307 h 340"/>
                  <a:gd name="T12" fmla="*/ 1109 w 1109"/>
                  <a:gd name="T13" fmla="*/ 340 h 340"/>
                  <a:gd name="T14" fmla="*/ 0 60000 65536"/>
                  <a:gd name="T15" fmla="*/ 0 60000 65536"/>
                  <a:gd name="T16" fmla="*/ 0 60000 65536"/>
                  <a:gd name="T17" fmla="*/ 0 60000 65536"/>
                  <a:gd name="T18" fmla="*/ 0 60000 65536"/>
                  <a:gd name="T19" fmla="*/ 0 60000 65536"/>
                  <a:gd name="T20" fmla="*/ 0 60000 65536"/>
                  <a:gd name="T21" fmla="*/ 0 w 1109"/>
                  <a:gd name="T22" fmla="*/ 0 h 340"/>
                  <a:gd name="T23" fmla="*/ 1109 w 1109"/>
                  <a:gd name="T24" fmla="*/ 340 h 3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340">
                    <a:moveTo>
                      <a:pt x="0" y="214"/>
                    </a:moveTo>
                    <a:lnTo>
                      <a:pt x="183" y="200"/>
                    </a:lnTo>
                    <a:lnTo>
                      <a:pt x="370" y="0"/>
                    </a:lnTo>
                    <a:lnTo>
                      <a:pt x="552" y="149"/>
                    </a:lnTo>
                    <a:lnTo>
                      <a:pt x="740" y="256"/>
                    </a:lnTo>
                    <a:lnTo>
                      <a:pt x="922" y="307"/>
                    </a:lnTo>
                    <a:lnTo>
                      <a:pt x="1109" y="34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40" name="Freeform 299"/>
              <p:cNvSpPr>
                <a:spLocks/>
              </p:cNvSpPr>
              <p:nvPr/>
            </p:nvSpPr>
            <p:spPr bwMode="auto">
              <a:xfrm>
                <a:off x="2624" y="2431"/>
                <a:ext cx="1109" cy="339"/>
              </a:xfrm>
              <a:custGeom>
                <a:avLst/>
                <a:gdLst>
                  <a:gd name="T0" fmla="*/ 0 w 1109"/>
                  <a:gd name="T1" fmla="*/ 214 h 339"/>
                  <a:gd name="T2" fmla="*/ 182 w 1109"/>
                  <a:gd name="T3" fmla="*/ 200 h 339"/>
                  <a:gd name="T4" fmla="*/ 370 w 1109"/>
                  <a:gd name="T5" fmla="*/ 0 h 339"/>
                  <a:gd name="T6" fmla="*/ 552 w 1109"/>
                  <a:gd name="T7" fmla="*/ 149 h 339"/>
                  <a:gd name="T8" fmla="*/ 739 w 1109"/>
                  <a:gd name="T9" fmla="*/ 256 h 339"/>
                  <a:gd name="T10" fmla="*/ 922 w 1109"/>
                  <a:gd name="T11" fmla="*/ 307 h 339"/>
                  <a:gd name="T12" fmla="*/ 1109 w 1109"/>
                  <a:gd name="T13" fmla="*/ 339 h 339"/>
                  <a:gd name="T14" fmla="*/ 0 60000 65536"/>
                  <a:gd name="T15" fmla="*/ 0 60000 65536"/>
                  <a:gd name="T16" fmla="*/ 0 60000 65536"/>
                  <a:gd name="T17" fmla="*/ 0 60000 65536"/>
                  <a:gd name="T18" fmla="*/ 0 60000 65536"/>
                  <a:gd name="T19" fmla="*/ 0 60000 65536"/>
                  <a:gd name="T20" fmla="*/ 0 60000 65536"/>
                  <a:gd name="T21" fmla="*/ 0 w 1109"/>
                  <a:gd name="T22" fmla="*/ 0 h 339"/>
                  <a:gd name="T23" fmla="*/ 1109 w 1109"/>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339">
                    <a:moveTo>
                      <a:pt x="0" y="214"/>
                    </a:moveTo>
                    <a:lnTo>
                      <a:pt x="182" y="200"/>
                    </a:lnTo>
                    <a:lnTo>
                      <a:pt x="370" y="0"/>
                    </a:lnTo>
                    <a:lnTo>
                      <a:pt x="552" y="149"/>
                    </a:lnTo>
                    <a:lnTo>
                      <a:pt x="739" y="256"/>
                    </a:lnTo>
                    <a:lnTo>
                      <a:pt x="922" y="307"/>
                    </a:lnTo>
                    <a:lnTo>
                      <a:pt x="1109" y="339"/>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41" name="Rectangle 300"/>
              <p:cNvSpPr>
                <a:spLocks noChangeArrowheads="1"/>
              </p:cNvSpPr>
              <p:nvPr/>
            </p:nvSpPr>
            <p:spPr bwMode="auto">
              <a:xfrm>
                <a:off x="2598" y="2619"/>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942" name="Rectangle 301"/>
              <p:cNvSpPr>
                <a:spLocks noChangeArrowheads="1"/>
              </p:cNvSpPr>
              <p:nvPr/>
            </p:nvSpPr>
            <p:spPr bwMode="auto">
              <a:xfrm>
                <a:off x="2780" y="2605"/>
                <a:ext cx="48"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943" name="Rectangle 302"/>
              <p:cNvSpPr>
                <a:spLocks noChangeArrowheads="1"/>
              </p:cNvSpPr>
              <p:nvPr/>
            </p:nvSpPr>
            <p:spPr bwMode="auto">
              <a:xfrm>
                <a:off x="2968" y="2405"/>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944" name="Rectangle 303"/>
              <p:cNvSpPr>
                <a:spLocks noChangeArrowheads="1"/>
              </p:cNvSpPr>
              <p:nvPr/>
            </p:nvSpPr>
            <p:spPr bwMode="auto">
              <a:xfrm>
                <a:off x="3150" y="2554"/>
                <a:ext cx="48"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945" name="Rectangle 304"/>
              <p:cNvSpPr>
                <a:spLocks noChangeArrowheads="1"/>
              </p:cNvSpPr>
              <p:nvPr/>
            </p:nvSpPr>
            <p:spPr bwMode="auto">
              <a:xfrm>
                <a:off x="3337" y="2661"/>
                <a:ext cx="48"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946" name="Rectangle 305"/>
              <p:cNvSpPr>
                <a:spLocks noChangeArrowheads="1"/>
              </p:cNvSpPr>
              <p:nvPr/>
            </p:nvSpPr>
            <p:spPr bwMode="auto">
              <a:xfrm>
                <a:off x="3520" y="2712"/>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947" name="Rectangle 306"/>
              <p:cNvSpPr>
                <a:spLocks noChangeArrowheads="1"/>
              </p:cNvSpPr>
              <p:nvPr/>
            </p:nvSpPr>
            <p:spPr bwMode="auto">
              <a:xfrm>
                <a:off x="3707" y="2744"/>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948" name="Freeform 307"/>
              <p:cNvSpPr>
                <a:spLocks/>
              </p:cNvSpPr>
              <p:nvPr/>
            </p:nvSpPr>
            <p:spPr bwMode="auto">
              <a:xfrm>
                <a:off x="2619" y="2282"/>
                <a:ext cx="1109" cy="409"/>
              </a:xfrm>
              <a:custGeom>
                <a:avLst/>
                <a:gdLst>
                  <a:gd name="T0" fmla="*/ 0 w 1109"/>
                  <a:gd name="T1" fmla="*/ 409 h 409"/>
                  <a:gd name="T2" fmla="*/ 183 w 1109"/>
                  <a:gd name="T3" fmla="*/ 321 h 409"/>
                  <a:gd name="T4" fmla="*/ 370 w 1109"/>
                  <a:gd name="T5" fmla="*/ 61 h 409"/>
                  <a:gd name="T6" fmla="*/ 552 w 1109"/>
                  <a:gd name="T7" fmla="*/ 0 h 409"/>
                  <a:gd name="T8" fmla="*/ 740 w 1109"/>
                  <a:gd name="T9" fmla="*/ 89 h 409"/>
                  <a:gd name="T10" fmla="*/ 922 w 1109"/>
                  <a:gd name="T11" fmla="*/ 172 h 409"/>
                  <a:gd name="T12" fmla="*/ 1109 w 1109"/>
                  <a:gd name="T13" fmla="*/ 237 h 409"/>
                  <a:gd name="T14" fmla="*/ 0 60000 65536"/>
                  <a:gd name="T15" fmla="*/ 0 60000 65536"/>
                  <a:gd name="T16" fmla="*/ 0 60000 65536"/>
                  <a:gd name="T17" fmla="*/ 0 60000 65536"/>
                  <a:gd name="T18" fmla="*/ 0 60000 65536"/>
                  <a:gd name="T19" fmla="*/ 0 60000 65536"/>
                  <a:gd name="T20" fmla="*/ 0 60000 65536"/>
                  <a:gd name="T21" fmla="*/ 0 w 1109"/>
                  <a:gd name="T22" fmla="*/ 0 h 409"/>
                  <a:gd name="T23" fmla="*/ 1109 w 1109"/>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409">
                    <a:moveTo>
                      <a:pt x="0" y="409"/>
                    </a:moveTo>
                    <a:lnTo>
                      <a:pt x="183" y="321"/>
                    </a:lnTo>
                    <a:lnTo>
                      <a:pt x="370" y="61"/>
                    </a:lnTo>
                    <a:lnTo>
                      <a:pt x="552" y="0"/>
                    </a:lnTo>
                    <a:lnTo>
                      <a:pt x="740" y="89"/>
                    </a:lnTo>
                    <a:lnTo>
                      <a:pt x="922" y="172"/>
                    </a:lnTo>
                    <a:lnTo>
                      <a:pt x="1109" y="23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49" name="Freeform 308"/>
              <p:cNvSpPr>
                <a:spLocks/>
              </p:cNvSpPr>
              <p:nvPr/>
            </p:nvSpPr>
            <p:spPr bwMode="auto">
              <a:xfrm>
                <a:off x="2624" y="2287"/>
                <a:ext cx="1109" cy="409"/>
              </a:xfrm>
              <a:custGeom>
                <a:avLst/>
                <a:gdLst>
                  <a:gd name="T0" fmla="*/ 0 w 1109"/>
                  <a:gd name="T1" fmla="*/ 409 h 409"/>
                  <a:gd name="T2" fmla="*/ 182 w 1109"/>
                  <a:gd name="T3" fmla="*/ 321 h 409"/>
                  <a:gd name="T4" fmla="*/ 370 w 1109"/>
                  <a:gd name="T5" fmla="*/ 60 h 409"/>
                  <a:gd name="T6" fmla="*/ 552 w 1109"/>
                  <a:gd name="T7" fmla="*/ 0 h 409"/>
                  <a:gd name="T8" fmla="*/ 739 w 1109"/>
                  <a:gd name="T9" fmla="*/ 88 h 409"/>
                  <a:gd name="T10" fmla="*/ 922 w 1109"/>
                  <a:gd name="T11" fmla="*/ 172 h 409"/>
                  <a:gd name="T12" fmla="*/ 1109 w 1109"/>
                  <a:gd name="T13" fmla="*/ 237 h 409"/>
                  <a:gd name="T14" fmla="*/ 0 60000 65536"/>
                  <a:gd name="T15" fmla="*/ 0 60000 65536"/>
                  <a:gd name="T16" fmla="*/ 0 60000 65536"/>
                  <a:gd name="T17" fmla="*/ 0 60000 65536"/>
                  <a:gd name="T18" fmla="*/ 0 60000 65536"/>
                  <a:gd name="T19" fmla="*/ 0 60000 65536"/>
                  <a:gd name="T20" fmla="*/ 0 60000 65536"/>
                  <a:gd name="T21" fmla="*/ 0 w 1109"/>
                  <a:gd name="T22" fmla="*/ 0 h 409"/>
                  <a:gd name="T23" fmla="*/ 1109 w 1109"/>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409">
                    <a:moveTo>
                      <a:pt x="0" y="409"/>
                    </a:moveTo>
                    <a:lnTo>
                      <a:pt x="182" y="321"/>
                    </a:lnTo>
                    <a:lnTo>
                      <a:pt x="370" y="60"/>
                    </a:lnTo>
                    <a:lnTo>
                      <a:pt x="552" y="0"/>
                    </a:lnTo>
                    <a:lnTo>
                      <a:pt x="739" y="88"/>
                    </a:lnTo>
                    <a:lnTo>
                      <a:pt x="922" y="172"/>
                    </a:lnTo>
                    <a:lnTo>
                      <a:pt x="1109" y="23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50" name="Rectangle 309"/>
              <p:cNvSpPr>
                <a:spLocks noChangeArrowheads="1"/>
              </p:cNvSpPr>
              <p:nvPr/>
            </p:nvSpPr>
            <p:spPr bwMode="auto">
              <a:xfrm>
                <a:off x="2598" y="2670"/>
                <a:ext cx="47"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951" name="Rectangle 310"/>
              <p:cNvSpPr>
                <a:spLocks noChangeArrowheads="1"/>
              </p:cNvSpPr>
              <p:nvPr/>
            </p:nvSpPr>
            <p:spPr bwMode="auto">
              <a:xfrm>
                <a:off x="2780" y="2582"/>
                <a:ext cx="48"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952" name="Rectangle 311"/>
              <p:cNvSpPr>
                <a:spLocks noChangeArrowheads="1"/>
              </p:cNvSpPr>
              <p:nvPr/>
            </p:nvSpPr>
            <p:spPr bwMode="auto">
              <a:xfrm>
                <a:off x="2968" y="2321"/>
                <a:ext cx="47" cy="48"/>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953" name="Rectangle 312"/>
              <p:cNvSpPr>
                <a:spLocks noChangeArrowheads="1"/>
              </p:cNvSpPr>
              <p:nvPr/>
            </p:nvSpPr>
            <p:spPr bwMode="auto">
              <a:xfrm>
                <a:off x="3150" y="2261"/>
                <a:ext cx="48"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954" name="Rectangle 313"/>
              <p:cNvSpPr>
                <a:spLocks noChangeArrowheads="1"/>
              </p:cNvSpPr>
              <p:nvPr/>
            </p:nvSpPr>
            <p:spPr bwMode="auto">
              <a:xfrm>
                <a:off x="3337" y="2349"/>
                <a:ext cx="48"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955" name="Rectangle 314"/>
              <p:cNvSpPr>
                <a:spLocks noChangeArrowheads="1"/>
              </p:cNvSpPr>
              <p:nvPr/>
            </p:nvSpPr>
            <p:spPr bwMode="auto">
              <a:xfrm>
                <a:off x="3520" y="2433"/>
                <a:ext cx="47"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956" name="Rectangle 315"/>
              <p:cNvSpPr>
                <a:spLocks noChangeArrowheads="1"/>
              </p:cNvSpPr>
              <p:nvPr/>
            </p:nvSpPr>
            <p:spPr bwMode="auto">
              <a:xfrm>
                <a:off x="3707" y="2498"/>
                <a:ext cx="47"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grpSp>
        <p:sp>
          <p:nvSpPr>
            <p:cNvPr id="23769" name="Rectangle 316"/>
            <p:cNvSpPr>
              <a:spLocks noChangeArrowheads="1"/>
            </p:cNvSpPr>
            <p:nvPr/>
          </p:nvSpPr>
          <p:spPr bwMode="auto">
            <a:xfrm>
              <a:off x="2952750" y="4098925"/>
              <a:ext cx="387350" cy="1704975"/>
            </a:xfrm>
            <a:prstGeom prst="rect">
              <a:avLst/>
            </a:prstGeom>
            <a:solidFill>
              <a:srgbClr val="D9D9D9"/>
            </a:solidFill>
            <a:ln w="7938">
              <a:solidFill>
                <a:srgbClr val="FFFFFF"/>
              </a:solidFill>
              <a:miter lim="800000"/>
              <a:headEnd/>
              <a:tailEnd/>
            </a:ln>
          </p:spPr>
          <p:txBody>
            <a:bodyPr/>
            <a:lstStyle/>
            <a:p>
              <a:endParaRPr lang="en-US">
                <a:latin typeface="News Gothic MT" charset="0"/>
              </a:endParaRPr>
            </a:p>
          </p:txBody>
        </p:sp>
        <p:grpSp>
          <p:nvGrpSpPr>
            <p:cNvPr id="23770" name="Group 317"/>
            <p:cNvGrpSpPr>
              <a:grpSpLocks/>
            </p:cNvGrpSpPr>
            <p:nvPr/>
          </p:nvGrpSpPr>
          <p:grpSpPr bwMode="auto">
            <a:xfrm>
              <a:off x="2638425" y="4095750"/>
              <a:ext cx="2190750" cy="1512888"/>
              <a:chOff x="617" y="1980"/>
              <a:chExt cx="1380" cy="953"/>
            </a:xfrm>
          </p:grpSpPr>
          <p:sp>
            <p:nvSpPr>
              <p:cNvPr id="23773" name="Line 318"/>
              <p:cNvSpPr>
                <a:spLocks noChangeShapeType="1"/>
              </p:cNvSpPr>
              <p:nvPr/>
            </p:nvSpPr>
            <p:spPr bwMode="auto">
              <a:xfrm>
                <a:off x="640" y="1980"/>
                <a:ext cx="1" cy="9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4" name="Line 319"/>
              <p:cNvSpPr>
                <a:spLocks noChangeShapeType="1"/>
              </p:cNvSpPr>
              <p:nvPr/>
            </p:nvSpPr>
            <p:spPr bwMode="auto">
              <a:xfrm>
                <a:off x="640" y="2910"/>
                <a:ext cx="13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5" name="Line 320"/>
              <p:cNvSpPr>
                <a:spLocks noChangeShapeType="1"/>
              </p:cNvSpPr>
              <p:nvPr/>
            </p:nvSpPr>
            <p:spPr bwMode="auto">
              <a:xfrm>
                <a:off x="617" y="291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6" name="Line 321"/>
              <p:cNvSpPr>
                <a:spLocks noChangeShapeType="1"/>
              </p:cNvSpPr>
              <p:nvPr/>
            </p:nvSpPr>
            <p:spPr bwMode="auto">
              <a:xfrm>
                <a:off x="617" y="275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7" name="Line 322"/>
              <p:cNvSpPr>
                <a:spLocks noChangeShapeType="1"/>
              </p:cNvSpPr>
              <p:nvPr/>
            </p:nvSpPr>
            <p:spPr bwMode="auto">
              <a:xfrm>
                <a:off x="617" y="2598"/>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8" name="Line 323"/>
              <p:cNvSpPr>
                <a:spLocks noChangeShapeType="1"/>
              </p:cNvSpPr>
              <p:nvPr/>
            </p:nvSpPr>
            <p:spPr bwMode="auto">
              <a:xfrm>
                <a:off x="617" y="2445"/>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9" name="Line 324"/>
              <p:cNvSpPr>
                <a:spLocks noChangeShapeType="1"/>
              </p:cNvSpPr>
              <p:nvPr/>
            </p:nvSpPr>
            <p:spPr bwMode="auto">
              <a:xfrm>
                <a:off x="617" y="228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0" name="Line 325"/>
              <p:cNvSpPr>
                <a:spLocks noChangeShapeType="1"/>
              </p:cNvSpPr>
              <p:nvPr/>
            </p:nvSpPr>
            <p:spPr bwMode="auto">
              <a:xfrm>
                <a:off x="617" y="213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1" name="Line 326"/>
              <p:cNvSpPr>
                <a:spLocks noChangeShapeType="1"/>
              </p:cNvSpPr>
              <p:nvPr/>
            </p:nvSpPr>
            <p:spPr bwMode="auto">
              <a:xfrm>
                <a:off x="617" y="198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2" name="Line 327"/>
              <p:cNvSpPr>
                <a:spLocks noChangeShapeType="1"/>
              </p:cNvSpPr>
              <p:nvPr/>
            </p:nvSpPr>
            <p:spPr bwMode="auto">
              <a:xfrm flipV="1">
                <a:off x="640" y="1980"/>
                <a:ext cx="1" cy="9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3" name="Line 328"/>
              <p:cNvSpPr>
                <a:spLocks noChangeShapeType="1"/>
              </p:cNvSpPr>
              <p:nvPr/>
            </p:nvSpPr>
            <p:spPr bwMode="auto">
              <a:xfrm>
                <a:off x="766"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4" name="Line 329"/>
              <p:cNvSpPr>
                <a:spLocks noChangeShapeType="1"/>
              </p:cNvSpPr>
              <p:nvPr/>
            </p:nvSpPr>
            <p:spPr bwMode="auto">
              <a:xfrm>
                <a:off x="949"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5" name="Line 330"/>
              <p:cNvSpPr>
                <a:spLocks noChangeShapeType="1"/>
              </p:cNvSpPr>
              <p:nvPr/>
            </p:nvSpPr>
            <p:spPr bwMode="auto">
              <a:xfrm>
                <a:off x="1136"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6" name="Line 331"/>
              <p:cNvSpPr>
                <a:spLocks noChangeShapeType="1"/>
              </p:cNvSpPr>
              <p:nvPr/>
            </p:nvSpPr>
            <p:spPr bwMode="auto">
              <a:xfrm>
                <a:off x="1319"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7" name="Line 332"/>
              <p:cNvSpPr>
                <a:spLocks noChangeShapeType="1"/>
              </p:cNvSpPr>
              <p:nvPr/>
            </p:nvSpPr>
            <p:spPr bwMode="auto">
              <a:xfrm>
                <a:off x="1506"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8" name="Line 333"/>
              <p:cNvSpPr>
                <a:spLocks noChangeShapeType="1"/>
              </p:cNvSpPr>
              <p:nvPr/>
            </p:nvSpPr>
            <p:spPr bwMode="auto">
              <a:xfrm>
                <a:off x="1688"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9" name="Line 334"/>
              <p:cNvSpPr>
                <a:spLocks noChangeShapeType="1"/>
              </p:cNvSpPr>
              <p:nvPr/>
            </p:nvSpPr>
            <p:spPr bwMode="auto">
              <a:xfrm>
                <a:off x="1875" y="2914"/>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0" name="Line 335"/>
              <p:cNvSpPr>
                <a:spLocks noChangeShapeType="1"/>
              </p:cNvSpPr>
              <p:nvPr/>
            </p:nvSpPr>
            <p:spPr bwMode="auto">
              <a:xfrm>
                <a:off x="640" y="2910"/>
                <a:ext cx="135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1" name="Line 336"/>
              <p:cNvSpPr>
                <a:spLocks noChangeShapeType="1"/>
              </p:cNvSpPr>
              <p:nvPr/>
            </p:nvSpPr>
            <p:spPr bwMode="auto">
              <a:xfrm flipV="1">
                <a:off x="766" y="2394"/>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2" name="Line 337"/>
              <p:cNvSpPr>
                <a:spLocks noChangeShapeType="1"/>
              </p:cNvSpPr>
              <p:nvPr/>
            </p:nvSpPr>
            <p:spPr bwMode="auto">
              <a:xfrm>
                <a:off x="752" y="239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3" name="Line 338"/>
              <p:cNvSpPr>
                <a:spLocks noChangeShapeType="1"/>
              </p:cNvSpPr>
              <p:nvPr/>
            </p:nvSpPr>
            <p:spPr bwMode="auto">
              <a:xfrm>
                <a:off x="766" y="2505"/>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4" name="Line 339"/>
              <p:cNvSpPr>
                <a:spLocks noChangeShapeType="1"/>
              </p:cNvSpPr>
              <p:nvPr/>
            </p:nvSpPr>
            <p:spPr bwMode="auto">
              <a:xfrm>
                <a:off x="752" y="2570"/>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5" name="Line 340"/>
              <p:cNvSpPr>
                <a:spLocks noChangeShapeType="1"/>
              </p:cNvSpPr>
              <p:nvPr/>
            </p:nvSpPr>
            <p:spPr bwMode="auto">
              <a:xfrm flipV="1">
                <a:off x="949" y="2338"/>
                <a:ext cx="1" cy="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6" name="Line 341"/>
              <p:cNvSpPr>
                <a:spLocks noChangeShapeType="1"/>
              </p:cNvSpPr>
              <p:nvPr/>
            </p:nvSpPr>
            <p:spPr bwMode="auto">
              <a:xfrm>
                <a:off x="935" y="2338"/>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7" name="Line 342"/>
              <p:cNvSpPr>
                <a:spLocks noChangeShapeType="1"/>
              </p:cNvSpPr>
              <p:nvPr/>
            </p:nvSpPr>
            <p:spPr bwMode="auto">
              <a:xfrm>
                <a:off x="949" y="2440"/>
                <a:ext cx="1"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8" name="Line 343"/>
              <p:cNvSpPr>
                <a:spLocks noChangeShapeType="1"/>
              </p:cNvSpPr>
              <p:nvPr/>
            </p:nvSpPr>
            <p:spPr bwMode="auto">
              <a:xfrm>
                <a:off x="935" y="2491"/>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9" name="Line 344"/>
              <p:cNvSpPr>
                <a:spLocks noChangeShapeType="1"/>
              </p:cNvSpPr>
              <p:nvPr/>
            </p:nvSpPr>
            <p:spPr bwMode="auto">
              <a:xfrm flipV="1">
                <a:off x="1136" y="2134"/>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0" name="Line 345"/>
              <p:cNvSpPr>
                <a:spLocks noChangeShapeType="1"/>
              </p:cNvSpPr>
              <p:nvPr/>
            </p:nvSpPr>
            <p:spPr bwMode="auto">
              <a:xfrm>
                <a:off x="1122" y="213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1" name="Line 346"/>
              <p:cNvSpPr>
                <a:spLocks noChangeShapeType="1"/>
              </p:cNvSpPr>
              <p:nvPr/>
            </p:nvSpPr>
            <p:spPr bwMode="auto">
              <a:xfrm>
                <a:off x="1136" y="2245"/>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2" name="Line 347"/>
              <p:cNvSpPr>
                <a:spLocks noChangeShapeType="1"/>
              </p:cNvSpPr>
              <p:nvPr/>
            </p:nvSpPr>
            <p:spPr bwMode="auto">
              <a:xfrm>
                <a:off x="1122" y="2310"/>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3" name="Line 348"/>
              <p:cNvSpPr>
                <a:spLocks noChangeShapeType="1"/>
              </p:cNvSpPr>
              <p:nvPr/>
            </p:nvSpPr>
            <p:spPr bwMode="auto">
              <a:xfrm flipV="1">
                <a:off x="1319" y="2278"/>
                <a:ext cx="1" cy="6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4" name="Line 349"/>
              <p:cNvSpPr>
                <a:spLocks noChangeShapeType="1"/>
              </p:cNvSpPr>
              <p:nvPr/>
            </p:nvSpPr>
            <p:spPr bwMode="auto">
              <a:xfrm>
                <a:off x="1304" y="2278"/>
                <a:ext cx="2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5" name="Line 350"/>
              <p:cNvSpPr>
                <a:spLocks noChangeShapeType="1"/>
              </p:cNvSpPr>
              <p:nvPr/>
            </p:nvSpPr>
            <p:spPr bwMode="auto">
              <a:xfrm>
                <a:off x="1319" y="2385"/>
                <a:ext cx="1" cy="6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6" name="Line 351"/>
              <p:cNvSpPr>
                <a:spLocks noChangeShapeType="1"/>
              </p:cNvSpPr>
              <p:nvPr/>
            </p:nvSpPr>
            <p:spPr bwMode="auto">
              <a:xfrm>
                <a:off x="1304" y="2445"/>
                <a:ext cx="2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7" name="Line 352"/>
              <p:cNvSpPr>
                <a:spLocks noChangeShapeType="1"/>
              </p:cNvSpPr>
              <p:nvPr/>
            </p:nvSpPr>
            <p:spPr bwMode="auto">
              <a:xfrm flipV="1">
                <a:off x="1506" y="2463"/>
                <a:ext cx="1"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8" name="Line 353"/>
              <p:cNvSpPr>
                <a:spLocks noChangeShapeType="1"/>
              </p:cNvSpPr>
              <p:nvPr/>
            </p:nvSpPr>
            <p:spPr bwMode="auto">
              <a:xfrm>
                <a:off x="1492" y="2463"/>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9" name="Line 354"/>
              <p:cNvSpPr>
                <a:spLocks noChangeShapeType="1"/>
              </p:cNvSpPr>
              <p:nvPr/>
            </p:nvSpPr>
            <p:spPr bwMode="auto">
              <a:xfrm>
                <a:off x="1506" y="2556"/>
                <a:ext cx="1"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0" name="Line 355"/>
              <p:cNvSpPr>
                <a:spLocks noChangeShapeType="1"/>
              </p:cNvSpPr>
              <p:nvPr/>
            </p:nvSpPr>
            <p:spPr bwMode="auto">
              <a:xfrm>
                <a:off x="1492" y="2603"/>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1" name="Line 356"/>
              <p:cNvSpPr>
                <a:spLocks noChangeShapeType="1"/>
              </p:cNvSpPr>
              <p:nvPr/>
            </p:nvSpPr>
            <p:spPr bwMode="auto">
              <a:xfrm flipV="1">
                <a:off x="1688" y="2538"/>
                <a:ext cx="1" cy="2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2" name="Line 357"/>
              <p:cNvSpPr>
                <a:spLocks noChangeShapeType="1"/>
              </p:cNvSpPr>
              <p:nvPr/>
            </p:nvSpPr>
            <p:spPr bwMode="auto">
              <a:xfrm>
                <a:off x="1674" y="2538"/>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3" name="Line 358"/>
              <p:cNvSpPr>
                <a:spLocks noChangeShapeType="1"/>
              </p:cNvSpPr>
              <p:nvPr/>
            </p:nvSpPr>
            <p:spPr bwMode="auto">
              <a:xfrm>
                <a:off x="1688" y="2612"/>
                <a:ext cx="1" cy="2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4" name="Line 359"/>
              <p:cNvSpPr>
                <a:spLocks noChangeShapeType="1"/>
              </p:cNvSpPr>
              <p:nvPr/>
            </p:nvSpPr>
            <p:spPr bwMode="auto">
              <a:xfrm>
                <a:off x="1674" y="2640"/>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5" name="Line 360"/>
              <p:cNvSpPr>
                <a:spLocks noChangeShapeType="1"/>
              </p:cNvSpPr>
              <p:nvPr/>
            </p:nvSpPr>
            <p:spPr bwMode="auto">
              <a:xfrm flipV="1">
                <a:off x="1875" y="2561"/>
                <a:ext cx="1" cy="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6" name="Line 361"/>
              <p:cNvSpPr>
                <a:spLocks noChangeShapeType="1"/>
              </p:cNvSpPr>
              <p:nvPr/>
            </p:nvSpPr>
            <p:spPr bwMode="auto">
              <a:xfrm>
                <a:off x="1861" y="2561"/>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7" name="Line 362"/>
              <p:cNvSpPr>
                <a:spLocks noChangeShapeType="1"/>
              </p:cNvSpPr>
              <p:nvPr/>
            </p:nvSpPr>
            <p:spPr bwMode="auto">
              <a:xfrm>
                <a:off x="1875" y="2645"/>
                <a:ext cx="1" cy="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8" name="Line 363"/>
              <p:cNvSpPr>
                <a:spLocks noChangeShapeType="1"/>
              </p:cNvSpPr>
              <p:nvPr/>
            </p:nvSpPr>
            <p:spPr bwMode="auto">
              <a:xfrm>
                <a:off x="1861" y="268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9" name="Line 364"/>
              <p:cNvSpPr>
                <a:spLocks noChangeShapeType="1"/>
              </p:cNvSpPr>
              <p:nvPr/>
            </p:nvSpPr>
            <p:spPr bwMode="auto">
              <a:xfrm flipV="1">
                <a:off x="766" y="2422"/>
                <a:ext cx="1"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0" name="Line 365"/>
              <p:cNvSpPr>
                <a:spLocks noChangeShapeType="1"/>
              </p:cNvSpPr>
              <p:nvPr/>
            </p:nvSpPr>
            <p:spPr bwMode="auto">
              <a:xfrm>
                <a:off x="752" y="242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1" name="Line 366"/>
              <p:cNvSpPr>
                <a:spLocks noChangeShapeType="1"/>
              </p:cNvSpPr>
              <p:nvPr/>
            </p:nvSpPr>
            <p:spPr bwMode="auto">
              <a:xfrm>
                <a:off x="766" y="2519"/>
                <a:ext cx="1"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2" name="Line 367"/>
              <p:cNvSpPr>
                <a:spLocks noChangeShapeType="1"/>
              </p:cNvSpPr>
              <p:nvPr/>
            </p:nvSpPr>
            <p:spPr bwMode="auto">
              <a:xfrm>
                <a:off x="752" y="2570"/>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3" name="Line 368"/>
              <p:cNvSpPr>
                <a:spLocks noChangeShapeType="1"/>
              </p:cNvSpPr>
              <p:nvPr/>
            </p:nvSpPr>
            <p:spPr bwMode="auto">
              <a:xfrm flipV="1">
                <a:off x="949" y="2375"/>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4" name="Line 369"/>
              <p:cNvSpPr>
                <a:spLocks noChangeShapeType="1"/>
              </p:cNvSpPr>
              <p:nvPr/>
            </p:nvSpPr>
            <p:spPr bwMode="auto">
              <a:xfrm>
                <a:off x="935" y="2375"/>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5" name="Line 370"/>
              <p:cNvSpPr>
                <a:spLocks noChangeShapeType="1"/>
              </p:cNvSpPr>
              <p:nvPr/>
            </p:nvSpPr>
            <p:spPr bwMode="auto">
              <a:xfrm>
                <a:off x="949" y="2487"/>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6" name="Line 371"/>
              <p:cNvSpPr>
                <a:spLocks noChangeShapeType="1"/>
              </p:cNvSpPr>
              <p:nvPr/>
            </p:nvSpPr>
            <p:spPr bwMode="auto">
              <a:xfrm>
                <a:off x="935" y="255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7" name="Line 372"/>
              <p:cNvSpPr>
                <a:spLocks noChangeShapeType="1"/>
              </p:cNvSpPr>
              <p:nvPr/>
            </p:nvSpPr>
            <p:spPr bwMode="auto">
              <a:xfrm flipV="1">
                <a:off x="1136" y="2082"/>
                <a:ext cx="1" cy="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8" name="Line 373"/>
              <p:cNvSpPr>
                <a:spLocks noChangeShapeType="1"/>
              </p:cNvSpPr>
              <p:nvPr/>
            </p:nvSpPr>
            <p:spPr bwMode="auto">
              <a:xfrm>
                <a:off x="1122" y="208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9" name="Line 374"/>
              <p:cNvSpPr>
                <a:spLocks noChangeShapeType="1"/>
              </p:cNvSpPr>
              <p:nvPr/>
            </p:nvSpPr>
            <p:spPr bwMode="auto">
              <a:xfrm>
                <a:off x="1136" y="2213"/>
                <a:ext cx="1"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0" name="Line 375"/>
              <p:cNvSpPr>
                <a:spLocks noChangeShapeType="1"/>
              </p:cNvSpPr>
              <p:nvPr/>
            </p:nvSpPr>
            <p:spPr bwMode="auto">
              <a:xfrm>
                <a:off x="1122" y="229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1" name="Line 376"/>
              <p:cNvSpPr>
                <a:spLocks noChangeShapeType="1"/>
              </p:cNvSpPr>
              <p:nvPr/>
            </p:nvSpPr>
            <p:spPr bwMode="auto">
              <a:xfrm flipV="1">
                <a:off x="1319" y="2087"/>
                <a:ext cx="1" cy="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2" name="Line 377"/>
              <p:cNvSpPr>
                <a:spLocks noChangeShapeType="1"/>
              </p:cNvSpPr>
              <p:nvPr/>
            </p:nvSpPr>
            <p:spPr bwMode="auto">
              <a:xfrm>
                <a:off x="1304" y="2087"/>
                <a:ext cx="2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3" name="Line 378"/>
              <p:cNvSpPr>
                <a:spLocks noChangeShapeType="1"/>
              </p:cNvSpPr>
              <p:nvPr/>
            </p:nvSpPr>
            <p:spPr bwMode="auto">
              <a:xfrm>
                <a:off x="1319" y="2217"/>
                <a:ext cx="1" cy="8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4" name="Line 379"/>
              <p:cNvSpPr>
                <a:spLocks noChangeShapeType="1"/>
              </p:cNvSpPr>
              <p:nvPr/>
            </p:nvSpPr>
            <p:spPr bwMode="auto">
              <a:xfrm>
                <a:off x="1304" y="2301"/>
                <a:ext cx="2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5" name="Line 380"/>
              <p:cNvSpPr>
                <a:spLocks noChangeShapeType="1"/>
              </p:cNvSpPr>
              <p:nvPr/>
            </p:nvSpPr>
            <p:spPr bwMode="auto">
              <a:xfrm flipV="1">
                <a:off x="1506" y="2343"/>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6" name="Line 381"/>
              <p:cNvSpPr>
                <a:spLocks noChangeShapeType="1"/>
              </p:cNvSpPr>
              <p:nvPr/>
            </p:nvSpPr>
            <p:spPr bwMode="auto">
              <a:xfrm>
                <a:off x="1492" y="2343"/>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7" name="Line 382"/>
              <p:cNvSpPr>
                <a:spLocks noChangeShapeType="1"/>
              </p:cNvSpPr>
              <p:nvPr/>
            </p:nvSpPr>
            <p:spPr bwMode="auto">
              <a:xfrm>
                <a:off x="1506" y="2454"/>
                <a:ext cx="1" cy="6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8" name="Line 383"/>
              <p:cNvSpPr>
                <a:spLocks noChangeShapeType="1"/>
              </p:cNvSpPr>
              <p:nvPr/>
            </p:nvSpPr>
            <p:spPr bwMode="auto">
              <a:xfrm>
                <a:off x="1492" y="2515"/>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9" name="Line 384"/>
              <p:cNvSpPr>
                <a:spLocks noChangeShapeType="1"/>
              </p:cNvSpPr>
              <p:nvPr/>
            </p:nvSpPr>
            <p:spPr bwMode="auto">
              <a:xfrm flipV="1">
                <a:off x="1688" y="2445"/>
                <a:ext cx="1"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0" name="Line 385"/>
              <p:cNvSpPr>
                <a:spLocks noChangeShapeType="1"/>
              </p:cNvSpPr>
              <p:nvPr/>
            </p:nvSpPr>
            <p:spPr bwMode="auto">
              <a:xfrm>
                <a:off x="1674" y="2445"/>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1" name="Line 386"/>
              <p:cNvSpPr>
                <a:spLocks noChangeShapeType="1"/>
              </p:cNvSpPr>
              <p:nvPr/>
            </p:nvSpPr>
            <p:spPr bwMode="auto">
              <a:xfrm>
                <a:off x="1688" y="2538"/>
                <a:ext cx="1"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2" name="Line 387"/>
              <p:cNvSpPr>
                <a:spLocks noChangeShapeType="1"/>
              </p:cNvSpPr>
              <p:nvPr/>
            </p:nvSpPr>
            <p:spPr bwMode="auto">
              <a:xfrm>
                <a:off x="1674" y="2584"/>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3" name="Line 388"/>
              <p:cNvSpPr>
                <a:spLocks noChangeShapeType="1"/>
              </p:cNvSpPr>
              <p:nvPr/>
            </p:nvSpPr>
            <p:spPr bwMode="auto">
              <a:xfrm flipV="1">
                <a:off x="1875" y="2542"/>
                <a:ext cx="1"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4" name="Line 389"/>
              <p:cNvSpPr>
                <a:spLocks noChangeShapeType="1"/>
              </p:cNvSpPr>
              <p:nvPr/>
            </p:nvSpPr>
            <p:spPr bwMode="auto">
              <a:xfrm>
                <a:off x="1861" y="254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5" name="Line 390"/>
              <p:cNvSpPr>
                <a:spLocks noChangeShapeType="1"/>
              </p:cNvSpPr>
              <p:nvPr/>
            </p:nvSpPr>
            <p:spPr bwMode="auto">
              <a:xfrm>
                <a:off x="1875" y="2635"/>
                <a:ext cx="1"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6" name="Line 391"/>
              <p:cNvSpPr>
                <a:spLocks noChangeShapeType="1"/>
              </p:cNvSpPr>
              <p:nvPr/>
            </p:nvSpPr>
            <p:spPr bwMode="auto">
              <a:xfrm>
                <a:off x="1861" y="2682"/>
                <a:ext cx="2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7" name="Freeform 392"/>
              <p:cNvSpPr>
                <a:spLocks/>
              </p:cNvSpPr>
              <p:nvPr/>
            </p:nvSpPr>
            <p:spPr bwMode="auto">
              <a:xfrm>
                <a:off x="766" y="2189"/>
                <a:ext cx="1109" cy="423"/>
              </a:xfrm>
              <a:custGeom>
                <a:avLst/>
                <a:gdLst>
                  <a:gd name="T0" fmla="*/ 0 w 1109"/>
                  <a:gd name="T1" fmla="*/ 307 h 423"/>
                  <a:gd name="T2" fmla="*/ 183 w 1109"/>
                  <a:gd name="T3" fmla="*/ 274 h 423"/>
                  <a:gd name="T4" fmla="*/ 370 w 1109"/>
                  <a:gd name="T5" fmla="*/ 0 h 423"/>
                  <a:gd name="T6" fmla="*/ 553 w 1109"/>
                  <a:gd name="T7" fmla="*/ 5 h 423"/>
                  <a:gd name="T8" fmla="*/ 740 w 1109"/>
                  <a:gd name="T9" fmla="*/ 242 h 423"/>
                  <a:gd name="T10" fmla="*/ 922 w 1109"/>
                  <a:gd name="T11" fmla="*/ 326 h 423"/>
                  <a:gd name="T12" fmla="*/ 1109 w 1109"/>
                  <a:gd name="T13" fmla="*/ 423 h 423"/>
                  <a:gd name="T14" fmla="*/ 0 60000 65536"/>
                  <a:gd name="T15" fmla="*/ 0 60000 65536"/>
                  <a:gd name="T16" fmla="*/ 0 60000 65536"/>
                  <a:gd name="T17" fmla="*/ 0 60000 65536"/>
                  <a:gd name="T18" fmla="*/ 0 60000 65536"/>
                  <a:gd name="T19" fmla="*/ 0 60000 65536"/>
                  <a:gd name="T20" fmla="*/ 0 60000 65536"/>
                  <a:gd name="T21" fmla="*/ 0 w 1109"/>
                  <a:gd name="T22" fmla="*/ 0 h 423"/>
                  <a:gd name="T23" fmla="*/ 1109 w 1109"/>
                  <a:gd name="T24" fmla="*/ 423 h 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423">
                    <a:moveTo>
                      <a:pt x="0" y="307"/>
                    </a:moveTo>
                    <a:lnTo>
                      <a:pt x="183" y="274"/>
                    </a:lnTo>
                    <a:lnTo>
                      <a:pt x="370" y="0"/>
                    </a:lnTo>
                    <a:lnTo>
                      <a:pt x="553" y="5"/>
                    </a:lnTo>
                    <a:lnTo>
                      <a:pt x="740" y="242"/>
                    </a:lnTo>
                    <a:lnTo>
                      <a:pt x="922" y="326"/>
                    </a:lnTo>
                    <a:lnTo>
                      <a:pt x="1109" y="423"/>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48" name="Freeform 393"/>
              <p:cNvSpPr>
                <a:spLocks/>
              </p:cNvSpPr>
              <p:nvPr/>
            </p:nvSpPr>
            <p:spPr bwMode="auto">
              <a:xfrm>
                <a:off x="771" y="2194"/>
                <a:ext cx="1109" cy="423"/>
              </a:xfrm>
              <a:custGeom>
                <a:avLst/>
                <a:gdLst>
                  <a:gd name="T0" fmla="*/ 0 w 1109"/>
                  <a:gd name="T1" fmla="*/ 307 h 423"/>
                  <a:gd name="T2" fmla="*/ 183 w 1109"/>
                  <a:gd name="T3" fmla="*/ 274 h 423"/>
                  <a:gd name="T4" fmla="*/ 370 w 1109"/>
                  <a:gd name="T5" fmla="*/ 0 h 423"/>
                  <a:gd name="T6" fmla="*/ 552 w 1109"/>
                  <a:gd name="T7" fmla="*/ 5 h 423"/>
                  <a:gd name="T8" fmla="*/ 739 w 1109"/>
                  <a:gd name="T9" fmla="*/ 242 h 423"/>
                  <a:gd name="T10" fmla="*/ 922 w 1109"/>
                  <a:gd name="T11" fmla="*/ 325 h 423"/>
                  <a:gd name="T12" fmla="*/ 1109 w 1109"/>
                  <a:gd name="T13" fmla="*/ 423 h 423"/>
                  <a:gd name="T14" fmla="*/ 0 60000 65536"/>
                  <a:gd name="T15" fmla="*/ 0 60000 65536"/>
                  <a:gd name="T16" fmla="*/ 0 60000 65536"/>
                  <a:gd name="T17" fmla="*/ 0 60000 65536"/>
                  <a:gd name="T18" fmla="*/ 0 60000 65536"/>
                  <a:gd name="T19" fmla="*/ 0 60000 65536"/>
                  <a:gd name="T20" fmla="*/ 0 60000 65536"/>
                  <a:gd name="T21" fmla="*/ 0 w 1109"/>
                  <a:gd name="T22" fmla="*/ 0 h 423"/>
                  <a:gd name="T23" fmla="*/ 1109 w 1109"/>
                  <a:gd name="T24" fmla="*/ 423 h 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423">
                    <a:moveTo>
                      <a:pt x="0" y="307"/>
                    </a:moveTo>
                    <a:lnTo>
                      <a:pt x="183" y="274"/>
                    </a:lnTo>
                    <a:lnTo>
                      <a:pt x="370" y="0"/>
                    </a:lnTo>
                    <a:lnTo>
                      <a:pt x="552" y="5"/>
                    </a:lnTo>
                    <a:lnTo>
                      <a:pt x="739" y="242"/>
                    </a:lnTo>
                    <a:lnTo>
                      <a:pt x="922" y="325"/>
                    </a:lnTo>
                    <a:lnTo>
                      <a:pt x="1109" y="423"/>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49" name="Rectangle 394"/>
              <p:cNvSpPr>
                <a:spLocks noChangeArrowheads="1"/>
              </p:cNvSpPr>
              <p:nvPr/>
            </p:nvSpPr>
            <p:spPr bwMode="auto">
              <a:xfrm>
                <a:off x="745" y="2475"/>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850" name="Rectangle 395"/>
              <p:cNvSpPr>
                <a:spLocks noChangeArrowheads="1"/>
              </p:cNvSpPr>
              <p:nvPr/>
            </p:nvSpPr>
            <p:spPr bwMode="auto">
              <a:xfrm>
                <a:off x="927" y="2442"/>
                <a:ext cx="48"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851" name="Rectangle 396"/>
              <p:cNvSpPr>
                <a:spLocks noChangeArrowheads="1"/>
              </p:cNvSpPr>
              <p:nvPr/>
            </p:nvSpPr>
            <p:spPr bwMode="auto">
              <a:xfrm>
                <a:off x="1115" y="2168"/>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852" name="Rectangle 397"/>
              <p:cNvSpPr>
                <a:spLocks noChangeArrowheads="1"/>
              </p:cNvSpPr>
              <p:nvPr/>
            </p:nvSpPr>
            <p:spPr bwMode="auto">
              <a:xfrm>
                <a:off x="1297" y="2173"/>
                <a:ext cx="48"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853" name="Rectangle 398"/>
              <p:cNvSpPr>
                <a:spLocks noChangeArrowheads="1"/>
              </p:cNvSpPr>
              <p:nvPr/>
            </p:nvSpPr>
            <p:spPr bwMode="auto">
              <a:xfrm>
                <a:off x="1484" y="2410"/>
                <a:ext cx="48"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854" name="Rectangle 399"/>
              <p:cNvSpPr>
                <a:spLocks noChangeArrowheads="1"/>
              </p:cNvSpPr>
              <p:nvPr/>
            </p:nvSpPr>
            <p:spPr bwMode="auto">
              <a:xfrm>
                <a:off x="1667" y="2493"/>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855" name="Rectangle 400"/>
              <p:cNvSpPr>
                <a:spLocks noChangeArrowheads="1"/>
              </p:cNvSpPr>
              <p:nvPr/>
            </p:nvSpPr>
            <p:spPr bwMode="auto">
              <a:xfrm>
                <a:off x="1854" y="2591"/>
                <a:ext cx="47" cy="47"/>
              </a:xfrm>
              <a:prstGeom prst="rect">
                <a:avLst/>
              </a:prstGeom>
              <a:solidFill>
                <a:srgbClr val="000000"/>
              </a:solidFill>
              <a:ln w="7938">
                <a:solidFill>
                  <a:srgbClr val="000000"/>
                </a:solidFill>
                <a:miter lim="800000"/>
                <a:headEnd/>
                <a:tailEnd/>
              </a:ln>
            </p:spPr>
            <p:txBody>
              <a:bodyPr/>
              <a:lstStyle/>
              <a:p>
                <a:endParaRPr lang="en-US">
                  <a:latin typeface="News Gothic MT" charset="0"/>
                </a:endParaRPr>
              </a:p>
            </p:txBody>
          </p:sp>
          <p:sp>
            <p:nvSpPr>
              <p:cNvPr id="23856" name="Freeform 401"/>
              <p:cNvSpPr>
                <a:spLocks/>
              </p:cNvSpPr>
              <p:nvPr/>
            </p:nvSpPr>
            <p:spPr bwMode="auto">
              <a:xfrm>
                <a:off x="766" y="2222"/>
                <a:ext cx="1109" cy="399"/>
              </a:xfrm>
              <a:custGeom>
                <a:avLst/>
                <a:gdLst>
                  <a:gd name="T0" fmla="*/ 0 w 1109"/>
                  <a:gd name="T1" fmla="*/ 260 h 399"/>
                  <a:gd name="T2" fmla="*/ 183 w 1109"/>
                  <a:gd name="T3" fmla="*/ 195 h 399"/>
                  <a:gd name="T4" fmla="*/ 370 w 1109"/>
                  <a:gd name="T5" fmla="*/ 0 h 399"/>
                  <a:gd name="T6" fmla="*/ 553 w 1109"/>
                  <a:gd name="T7" fmla="*/ 139 h 399"/>
                  <a:gd name="T8" fmla="*/ 740 w 1109"/>
                  <a:gd name="T9" fmla="*/ 311 h 399"/>
                  <a:gd name="T10" fmla="*/ 922 w 1109"/>
                  <a:gd name="T11" fmla="*/ 367 h 399"/>
                  <a:gd name="T12" fmla="*/ 1109 w 1109"/>
                  <a:gd name="T13" fmla="*/ 399 h 399"/>
                  <a:gd name="T14" fmla="*/ 0 60000 65536"/>
                  <a:gd name="T15" fmla="*/ 0 60000 65536"/>
                  <a:gd name="T16" fmla="*/ 0 60000 65536"/>
                  <a:gd name="T17" fmla="*/ 0 60000 65536"/>
                  <a:gd name="T18" fmla="*/ 0 60000 65536"/>
                  <a:gd name="T19" fmla="*/ 0 60000 65536"/>
                  <a:gd name="T20" fmla="*/ 0 60000 65536"/>
                  <a:gd name="T21" fmla="*/ 0 w 1109"/>
                  <a:gd name="T22" fmla="*/ 0 h 399"/>
                  <a:gd name="T23" fmla="*/ 1109 w 1109"/>
                  <a:gd name="T24" fmla="*/ 399 h 3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399">
                    <a:moveTo>
                      <a:pt x="0" y="260"/>
                    </a:moveTo>
                    <a:lnTo>
                      <a:pt x="183" y="195"/>
                    </a:lnTo>
                    <a:lnTo>
                      <a:pt x="370" y="0"/>
                    </a:lnTo>
                    <a:lnTo>
                      <a:pt x="553" y="139"/>
                    </a:lnTo>
                    <a:lnTo>
                      <a:pt x="740" y="311"/>
                    </a:lnTo>
                    <a:lnTo>
                      <a:pt x="922" y="367"/>
                    </a:lnTo>
                    <a:lnTo>
                      <a:pt x="1109" y="399"/>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57" name="Freeform 402"/>
              <p:cNvSpPr>
                <a:spLocks/>
              </p:cNvSpPr>
              <p:nvPr/>
            </p:nvSpPr>
            <p:spPr bwMode="auto">
              <a:xfrm>
                <a:off x="771" y="2227"/>
                <a:ext cx="1109" cy="399"/>
              </a:xfrm>
              <a:custGeom>
                <a:avLst/>
                <a:gdLst>
                  <a:gd name="T0" fmla="*/ 0 w 1109"/>
                  <a:gd name="T1" fmla="*/ 260 h 399"/>
                  <a:gd name="T2" fmla="*/ 183 w 1109"/>
                  <a:gd name="T3" fmla="*/ 195 h 399"/>
                  <a:gd name="T4" fmla="*/ 370 w 1109"/>
                  <a:gd name="T5" fmla="*/ 0 h 399"/>
                  <a:gd name="T6" fmla="*/ 552 w 1109"/>
                  <a:gd name="T7" fmla="*/ 139 h 399"/>
                  <a:gd name="T8" fmla="*/ 739 w 1109"/>
                  <a:gd name="T9" fmla="*/ 311 h 399"/>
                  <a:gd name="T10" fmla="*/ 922 w 1109"/>
                  <a:gd name="T11" fmla="*/ 367 h 399"/>
                  <a:gd name="T12" fmla="*/ 1109 w 1109"/>
                  <a:gd name="T13" fmla="*/ 399 h 399"/>
                  <a:gd name="T14" fmla="*/ 0 60000 65536"/>
                  <a:gd name="T15" fmla="*/ 0 60000 65536"/>
                  <a:gd name="T16" fmla="*/ 0 60000 65536"/>
                  <a:gd name="T17" fmla="*/ 0 60000 65536"/>
                  <a:gd name="T18" fmla="*/ 0 60000 65536"/>
                  <a:gd name="T19" fmla="*/ 0 60000 65536"/>
                  <a:gd name="T20" fmla="*/ 0 60000 65536"/>
                  <a:gd name="T21" fmla="*/ 0 w 1109"/>
                  <a:gd name="T22" fmla="*/ 0 h 399"/>
                  <a:gd name="T23" fmla="*/ 1109 w 1109"/>
                  <a:gd name="T24" fmla="*/ 399 h 3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9" h="399">
                    <a:moveTo>
                      <a:pt x="0" y="260"/>
                    </a:moveTo>
                    <a:lnTo>
                      <a:pt x="183" y="195"/>
                    </a:lnTo>
                    <a:lnTo>
                      <a:pt x="370" y="0"/>
                    </a:lnTo>
                    <a:lnTo>
                      <a:pt x="552" y="139"/>
                    </a:lnTo>
                    <a:lnTo>
                      <a:pt x="739" y="311"/>
                    </a:lnTo>
                    <a:lnTo>
                      <a:pt x="922" y="367"/>
                    </a:lnTo>
                    <a:lnTo>
                      <a:pt x="1109" y="399"/>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58" name="Rectangle 403"/>
              <p:cNvSpPr>
                <a:spLocks noChangeArrowheads="1"/>
              </p:cNvSpPr>
              <p:nvPr/>
            </p:nvSpPr>
            <p:spPr bwMode="auto">
              <a:xfrm>
                <a:off x="745" y="2461"/>
                <a:ext cx="47"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859" name="Rectangle 404"/>
              <p:cNvSpPr>
                <a:spLocks noChangeArrowheads="1"/>
              </p:cNvSpPr>
              <p:nvPr/>
            </p:nvSpPr>
            <p:spPr bwMode="auto">
              <a:xfrm>
                <a:off x="927" y="2396"/>
                <a:ext cx="48"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860" name="Rectangle 405"/>
              <p:cNvSpPr>
                <a:spLocks noChangeArrowheads="1"/>
              </p:cNvSpPr>
              <p:nvPr/>
            </p:nvSpPr>
            <p:spPr bwMode="auto">
              <a:xfrm>
                <a:off x="1115" y="2201"/>
                <a:ext cx="47"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861" name="Rectangle 406"/>
              <p:cNvSpPr>
                <a:spLocks noChangeArrowheads="1"/>
              </p:cNvSpPr>
              <p:nvPr/>
            </p:nvSpPr>
            <p:spPr bwMode="auto">
              <a:xfrm>
                <a:off x="1297" y="2340"/>
                <a:ext cx="48"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862" name="Rectangle 407"/>
              <p:cNvSpPr>
                <a:spLocks noChangeArrowheads="1"/>
              </p:cNvSpPr>
              <p:nvPr/>
            </p:nvSpPr>
            <p:spPr bwMode="auto">
              <a:xfrm>
                <a:off x="1484" y="2512"/>
                <a:ext cx="48"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863" name="Rectangle 408"/>
              <p:cNvSpPr>
                <a:spLocks noChangeArrowheads="1"/>
              </p:cNvSpPr>
              <p:nvPr/>
            </p:nvSpPr>
            <p:spPr bwMode="auto">
              <a:xfrm>
                <a:off x="1667" y="2568"/>
                <a:ext cx="47"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sp>
            <p:nvSpPr>
              <p:cNvPr id="23864" name="Rectangle 409"/>
              <p:cNvSpPr>
                <a:spLocks noChangeArrowheads="1"/>
              </p:cNvSpPr>
              <p:nvPr/>
            </p:nvSpPr>
            <p:spPr bwMode="auto">
              <a:xfrm>
                <a:off x="1854" y="2600"/>
                <a:ext cx="47" cy="47"/>
              </a:xfrm>
              <a:prstGeom prst="rect">
                <a:avLst/>
              </a:prstGeom>
              <a:solidFill>
                <a:srgbClr val="FFFFFF"/>
              </a:solidFill>
              <a:ln w="7938">
                <a:solidFill>
                  <a:srgbClr val="000000"/>
                </a:solidFill>
                <a:miter lim="800000"/>
                <a:headEnd/>
                <a:tailEnd/>
              </a:ln>
            </p:spPr>
            <p:txBody>
              <a:bodyPr/>
              <a:lstStyle/>
              <a:p>
                <a:endParaRPr lang="en-US">
                  <a:latin typeface="News Gothic MT" charset="0"/>
                </a:endParaRPr>
              </a:p>
            </p:txBody>
          </p:sp>
        </p:grpSp>
        <p:sp>
          <p:nvSpPr>
            <p:cNvPr id="23771" name="Text Box 410"/>
            <p:cNvSpPr txBox="1">
              <a:spLocks noChangeArrowheads="1"/>
            </p:cNvSpPr>
            <p:nvPr/>
          </p:nvSpPr>
          <p:spPr bwMode="auto">
            <a:xfrm>
              <a:off x="762000" y="1933575"/>
              <a:ext cx="827088"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News Gothic MT" charset="0"/>
                </a:rPr>
                <a:t>IL-6</a:t>
              </a:r>
            </a:p>
          </p:txBody>
        </p:sp>
        <p:sp>
          <p:nvSpPr>
            <p:cNvPr id="23772" name="Text Box 411"/>
            <p:cNvSpPr txBox="1">
              <a:spLocks noChangeArrowheads="1"/>
            </p:cNvSpPr>
            <p:nvPr/>
          </p:nvSpPr>
          <p:spPr bwMode="auto">
            <a:xfrm>
              <a:off x="381000" y="4522788"/>
              <a:ext cx="1538288" cy="52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News Gothic MT" charset="0"/>
                </a:rPr>
                <a:t>Cortisol</a:t>
              </a:r>
            </a:p>
          </p:txBody>
        </p:sp>
      </p:grpSp>
      <p:sp>
        <p:nvSpPr>
          <p:cNvPr id="414" name="Title 1"/>
          <p:cNvSpPr txBox="1">
            <a:spLocks/>
          </p:cNvSpPr>
          <p:nvPr/>
        </p:nvSpPr>
        <p:spPr>
          <a:xfrm>
            <a:off x="549275" y="187325"/>
            <a:ext cx="8042275" cy="1336675"/>
          </a:xfrm>
          <a:prstGeom prst="rect">
            <a:avLst/>
          </a:prstGeom>
        </p:spPr>
        <p:txBody>
          <a:bodyPr/>
          <a:lstStyle/>
          <a:p>
            <a:pPr algn="ctr" defTabSz="914400" fontAlgn="auto">
              <a:spcAft>
                <a:spcPts val="0"/>
              </a:spcAft>
              <a:defRPr/>
            </a:pPr>
            <a:r>
              <a:rPr lang="en-US" sz="4000" dirty="0">
                <a:latin typeface="+mj-lt"/>
                <a:ea typeface="+mj-ea"/>
                <a:cs typeface="+mj-cs"/>
              </a:rPr>
              <a:t>Benefits: Effects of CBCT on biochemical stress responses</a:t>
            </a:r>
          </a:p>
        </p:txBody>
      </p:sp>
      <p:sp>
        <p:nvSpPr>
          <p:cNvPr id="23555" name="TextBox 414"/>
          <p:cNvSpPr txBox="1">
            <a:spLocks noChangeArrowheads="1"/>
          </p:cNvSpPr>
          <p:nvPr/>
        </p:nvSpPr>
        <p:spPr bwMode="auto">
          <a:xfrm>
            <a:off x="358775" y="6315075"/>
            <a:ext cx="4076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News Gothic MT" charset="0"/>
              </a:rPr>
              <a:t>Pace et al. </a:t>
            </a:r>
            <a:r>
              <a:rPr lang="en-US" sz="1300" i="1">
                <a:latin typeface="News Gothic MT" charset="0"/>
              </a:rPr>
              <a:t>Psychoneuroendocrinol </a:t>
            </a:r>
            <a:r>
              <a:rPr lang="en-US" sz="1300">
                <a:latin typeface="News Gothic MT" charset="0"/>
              </a:rPr>
              <a:t>2009;34:87-98;</a:t>
            </a:r>
          </a:p>
          <a:p>
            <a:pPr eaLnBrk="1" hangingPunct="1"/>
            <a:r>
              <a:rPr lang="en-US" sz="1300">
                <a:latin typeface="News Gothic MT" charset="0"/>
              </a:rPr>
              <a:t>Pace et al. </a:t>
            </a:r>
            <a:r>
              <a:rPr lang="en-US" sz="1300" i="1">
                <a:latin typeface="News Gothic MT" charset="0"/>
              </a:rPr>
              <a:t>Psychoneuroendocrinol </a:t>
            </a:r>
            <a:r>
              <a:rPr lang="en-US" sz="1300">
                <a:latin typeface="News Gothic MT" charset="0"/>
              </a:rPr>
              <a:t>2010; 35: 310-15</a:t>
            </a:r>
          </a:p>
        </p:txBody>
      </p:sp>
    </p:spTree>
    <p:extLst>
      <p:ext uri="{BB962C8B-B14F-4D97-AF65-F5344CB8AC3E}">
        <p14:creationId xmlns:p14="http://schemas.microsoft.com/office/powerpoint/2010/main" val="2143170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p:cNvPicPr>
            <a:picLocks noChangeAspect="1" noChangeArrowheads="1"/>
          </p:cNvPicPr>
          <p:nvPr/>
        </p:nvPicPr>
        <p:blipFill>
          <a:blip r:embed="rId3">
            <a:extLst>
              <a:ext uri="{28A0092B-C50C-407E-A947-70E740481C1C}">
                <a14:useLocalDpi xmlns:a14="http://schemas.microsoft.com/office/drawing/2010/main" val="0"/>
              </a:ext>
            </a:extLst>
          </a:blip>
          <a:srcRect l="51810" t="15724" r="2007" b="47585"/>
          <a:stretch>
            <a:fillRect/>
          </a:stretch>
        </p:blipFill>
        <p:spPr bwMode="auto">
          <a:xfrm>
            <a:off x="5937250" y="1412875"/>
            <a:ext cx="32067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6"/>
          <p:cNvPicPr>
            <a:picLocks noChangeAspect="1" noChangeArrowheads="1"/>
          </p:cNvPicPr>
          <p:nvPr/>
        </p:nvPicPr>
        <p:blipFill>
          <a:blip r:embed="rId4">
            <a:extLst>
              <a:ext uri="{28A0092B-C50C-407E-A947-70E740481C1C}">
                <a14:useLocalDpi xmlns:a14="http://schemas.microsoft.com/office/drawing/2010/main" val="0"/>
              </a:ext>
            </a:extLst>
          </a:blip>
          <a:srcRect l="3996" t="13080" r="79097" b="57195"/>
          <a:stretch>
            <a:fillRect/>
          </a:stretch>
        </p:blipFill>
        <p:spPr bwMode="auto">
          <a:xfrm>
            <a:off x="1162050" y="952500"/>
            <a:ext cx="15811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162050" y="933450"/>
            <a:ext cx="1581150" cy="1757363"/>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5" name="Picture 7"/>
          <p:cNvPicPr>
            <a:picLocks noChangeAspect="1" noChangeArrowheads="1"/>
          </p:cNvPicPr>
          <p:nvPr/>
        </p:nvPicPr>
        <p:blipFill>
          <a:blip r:embed="rId5">
            <a:extLst>
              <a:ext uri="{28A0092B-C50C-407E-A947-70E740481C1C}">
                <a14:useLocalDpi xmlns:a14="http://schemas.microsoft.com/office/drawing/2010/main" val="0"/>
              </a:ext>
            </a:extLst>
          </a:blip>
          <a:srcRect r="24400" b="10399"/>
          <a:stretch>
            <a:fillRect/>
          </a:stretch>
        </p:blipFill>
        <p:spPr bwMode="auto">
          <a:xfrm>
            <a:off x="5427663" y="2914650"/>
            <a:ext cx="36290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75063" y="3541713"/>
            <a:ext cx="304800"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3675063" y="3922713"/>
            <a:ext cx="304800" cy="304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48" name="TextBox 5"/>
          <p:cNvSpPr txBox="1">
            <a:spLocks noChangeArrowheads="1"/>
          </p:cNvSpPr>
          <p:nvPr/>
        </p:nvSpPr>
        <p:spPr bwMode="auto">
          <a:xfrm>
            <a:off x="3989388" y="3522663"/>
            <a:ext cx="1519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CBCT Group</a:t>
            </a:r>
          </a:p>
          <a:p>
            <a:pPr eaLnBrk="1" hangingPunct="1"/>
            <a:endParaRPr lang="en-US" sz="700"/>
          </a:p>
          <a:p>
            <a:pPr eaLnBrk="1" hangingPunct="1"/>
            <a:r>
              <a:rPr lang="en-US"/>
              <a:t>Control Group</a:t>
            </a:r>
          </a:p>
        </p:txBody>
      </p:sp>
      <p:pic>
        <p:nvPicPr>
          <p:cNvPr id="10249" name="Picture 9"/>
          <p:cNvPicPr>
            <a:picLocks noChangeAspect="1" noChangeArrowheads="1"/>
          </p:cNvPicPr>
          <p:nvPr/>
        </p:nvPicPr>
        <p:blipFill>
          <a:blip r:embed="rId6">
            <a:extLst>
              <a:ext uri="{28A0092B-C50C-407E-A947-70E740481C1C}">
                <a14:useLocalDpi xmlns:a14="http://schemas.microsoft.com/office/drawing/2010/main" val="0"/>
              </a:ext>
            </a:extLst>
          </a:blip>
          <a:srcRect r="24554"/>
          <a:stretch>
            <a:fillRect/>
          </a:stretch>
        </p:blipFill>
        <p:spPr bwMode="auto">
          <a:xfrm>
            <a:off x="136525" y="2887663"/>
            <a:ext cx="3468688"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1"/>
          <p:cNvSpPr>
            <a:spLocks noChangeArrowheads="1"/>
          </p:cNvSpPr>
          <p:nvPr/>
        </p:nvSpPr>
        <p:spPr bwMode="auto">
          <a:xfrm>
            <a:off x="0" y="1905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r>
              <a:rPr lang="en-US" sz="3200" dirty="0" smtClean="0">
                <a:solidFill>
                  <a:srgbClr val="000000"/>
                </a:solidFill>
              </a:rPr>
              <a:t>Benefits of Compassion Training: Empathic Accuracy</a:t>
            </a:r>
          </a:p>
          <a:p>
            <a:pPr algn="ctr" defTabSz="914400"/>
            <a:r>
              <a:rPr lang="en-US" sz="2400" i="1" dirty="0" smtClean="0">
                <a:solidFill>
                  <a:srgbClr val="000000"/>
                </a:solidFill>
              </a:rPr>
              <a:t>IFG Brain Activation and Reading the Mind in the Eyes</a:t>
            </a:r>
            <a:endParaRPr lang="en-US" sz="2400" i="1" dirty="0">
              <a:solidFill>
                <a:srgbClr val="000000"/>
              </a:solidFill>
            </a:endParaRPr>
          </a:p>
        </p:txBody>
      </p:sp>
      <p:sp>
        <p:nvSpPr>
          <p:cNvPr id="10251" name="TextBox 414"/>
          <p:cNvSpPr txBox="1">
            <a:spLocks noChangeArrowheads="1"/>
          </p:cNvSpPr>
          <p:nvPr/>
        </p:nvSpPr>
        <p:spPr bwMode="auto">
          <a:xfrm>
            <a:off x="3139953" y="6545263"/>
            <a:ext cx="2839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dirty="0" smtClean="0">
                <a:latin typeface="News Gothic MT" charset="0"/>
              </a:rPr>
              <a:t>Mascaro et </a:t>
            </a:r>
            <a:r>
              <a:rPr lang="en-US" sz="1200" dirty="0">
                <a:latin typeface="News Gothic MT" charset="0"/>
              </a:rPr>
              <a:t>al. SCAN </a:t>
            </a:r>
            <a:r>
              <a:rPr lang="en-US" sz="1200" dirty="0" smtClean="0">
                <a:latin typeface="News Gothic MT" charset="0"/>
              </a:rPr>
              <a:t>2013; </a:t>
            </a:r>
            <a:r>
              <a:rPr lang="en-US" sz="1200" dirty="0" smtClean="0"/>
              <a:t>8(1</a:t>
            </a:r>
            <a:r>
              <a:rPr lang="en-US" sz="1200" dirty="0"/>
              <a:t>):48-55.</a:t>
            </a:r>
            <a:endParaRPr lang="en-US" sz="1200" dirty="0">
              <a:latin typeface="News Gothic MT" charset="0"/>
            </a:endParaRPr>
          </a:p>
        </p:txBody>
      </p:sp>
      <p:cxnSp>
        <p:nvCxnSpPr>
          <p:cNvPr id="17" name="Straight Connector 16"/>
          <p:cNvCxnSpPr/>
          <p:nvPr/>
        </p:nvCxnSpPr>
        <p:spPr>
          <a:xfrm>
            <a:off x="1785938" y="1693863"/>
            <a:ext cx="1819275" cy="12207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854075" y="1693863"/>
            <a:ext cx="655638" cy="122078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0" name="Oval 19"/>
          <p:cNvSpPr>
            <a:spLocks noChangeArrowheads="1"/>
          </p:cNvSpPr>
          <p:nvPr/>
        </p:nvSpPr>
        <p:spPr bwMode="auto">
          <a:xfrm>
            <a:off x="1535113" y="1649413"/>
            <a:ext cx="276225" cy="138112"/>
          </a:xfrm>
          <a:prstGeom prst="ellipse">
            <a:avLst/>
          </a:prstGeom>
          <a:noFill/>
          <a:ln w="28575">
            <a:solidFill>
              <a:srgbClr val="C00000"/>
            </a:solidFill>
            <a:round/>
            <a:headEnd/>
            <a:tailEnd/>
          </a:ln>
          <a:effectLst>
            <a:outerShdw blurRad="63500" dist="26940" dir="5400000" sx="100999" sy="100999"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bg1"/>
              </a:solidFill>
              <a:latin typeface="+mn-lt"/>
              <a:ea typeface="+mn-ea"/>
              <a:cs typeface="+mn-cs"/>
            </a:endParaRPr>
          </a:p>
        </p:txBody>
      </p:sp>
      <p:sp>
        <p:nvSpPr>
          <p:cNvPr id="2" name="Left Bracket 1"/>
          <p:cNvSpPr/>
          <p:nvPr/>
        </p:nvSpPr>
        <p:spPr>
          <a:xfrm rot="5400000">
            <a:off x="8363743" y="3256755"/>
            <a:ext cx="198440" cy="676275"/>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Left Bracket 27"/>
          <p:cNvSpPr/>
          <p:nvPr/>
        </p:nvSpPr>
        <p:spPr>
          <a:xfrm rot="5400000">
            <a:off x="2135237" y="2036367"/>
            <a:ext cx="178009" cy="24291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a:off x="2265118" y="2995645"/>
            <a:ext cx="0" cy="1647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086502" y="2690813"/>
            <a:ext cx="364202" cy="523220"/>
          </a:xfrm>
          <a:prstGeom prst="rect">
            <a:avLst/>
          </a:prstGeom>
          <a:noFill/>
        </p:spPr>
        <p:txBody>
          <a:bodyPr wrap="none" rtlCol="0">
            <a:spAutoFit/>
          </a:bodyPr>
          <a:lstStyle/>
          <a:p>
            <a:r>
              <a:rPr lang="en-US" sz="2800" b="1" dirty="0" smtClean="0"/>
              <a:t>*</a:t>
            </a:r>
            <a:endParaRPr lang="en-US" sz="2800" b="1" dirty="0"/>
          </a:p>
        </p:txBody>
      </p:sp>
      <p:sp>
        <p:nvSpPr>
          <p:cNvPr id="33" name="TextBox 32"/>
          <p:cNvSpPr txBox="1"/>
          <p:nvPr/>
        </p:nvSpPr>
        <p:spPr>
          <a:xfrm>
            <a:off x="8271337" y="3011005"/>
            <a:ext cx="364202" cy="523220"/>
          </a:xfrm>
          <a:prstGeom prst="rect">
            <a:avLst/>
          </a:prstGeom>
          <a:noFill/>
        </p:spPr>
        <p:txBody>
          <a:bodyPr wrap="none" rtlCol="0">
            <a:spAutoFit/>
          </a:bodyPr>
          <a:lstStyle/>
          <a:p>
            <a:r>
              <a:rPr lang="en-US" sz="2800" b="1" dirty="0" smtClean="0"/>
              <a:t>*</a:t>
            </a:r>
            <a:endParaRPr lang="en-US" sz="2800" b="1" dirty="0"/>
          </a:p>
        </p:txBody>
      </p:sp>
      <p:cxnSp>
        <p:nvCxnSpPr>
          <p:cNvPr id="36" name="Straight Connector 35"/>
          <p:cNvCxnSpPr/>
          <p:nvPr/>
        </p:nvCxnSpPr>
        <p:spPr>
          <a:xfrm>
            <a:off x="8451606" y="3339964"/>
            <a:ext cx="0" cy="1647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312296" y="2880725"/>
            <a:ext cx="766557" cy="307777"/>
          </a:xfrm>
          <a:prstGeom prst="rect">
            <a:avLst/>
          </a:prstGeom>
          <a:noFill/>
        </p:spPr>
        <p:txBody>
          <a:bodyPr wrap="none" rtlCol="0">
            <a:spAutoFit/>
          </a:bodyPr>
          <a:lstStyle/>
          <a:p>
            <a:r>
              <a:rPr lang="en-US" sz="1400" dirty="0" smtClean="0"/>
              <a:t>p &lt; 0.05</a:t>
            </a:r>
            <a:endParaRPr lang="en-US" sz="1400" dirty="0"/>
          </a:p>
        </p:txBody>
      </p:sp>
      <p:sp>
        <p:nvSpPr>
          <p:cNvPr id="22" name="TextBox 21"/>
          <p:cNvSpPr txBox="1"/>
          <p:nvPr/>
        </p:nvSpPr>
        <p:spPr>
          <a:xfrm>
            <a:off x="7610886" y="3205927"/>
            <a:ext cx="766557" cy="307777"/>
          </a:xfrm>
          <a:prstGeom prst="rect">
            <a:avLst/>
          </a:prstGeom>
          <a:noFill/>
        </p:spPr>
        <p:txBody>
          <a:bodyPr wrap="none" rtlCol="0">
            <a:spAutoFit/>
          </a:bodyPr>
          <a:lstStyle/>
          <a:p>
            <a:r>
              <a:rPr lang="en-US" sz="1400" dirty="0" smtClean="0"/>
              <a:t>p &lt; 0.05</a:t>
            </a:r>
            <a:endParaRPr lang="en-US" sz="1400" dirty="0"/>
          </a:p>
        </p:txBody>
      </p:sp>
    </p:spTree>
    <p:extLst>
      <p:ext uri="{BB962C8B-B14F-4D97-AF65-F5344CB8AC3E}">
        <p14:creationId xmlns:p14="http://schemas.microsoft.com/office/powerpoint/2010/main" val="3103883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600" y="339725"/>
            <a:ext cx="8458200" cy="1336675"/>
          </a:xfrm>
        </p:spPr>
        <p:txBody>
          <a:bodyPr rtlCol="0">
            <a:normAutofit/>
          </a:bodyPr>
          <a:lstStyle/>
          <a:p>
            <a:pPr fontAlgn="auto">
              <a:spcAft>
                <a:spcPts val="0"/>
              </a:spcAft>
              <a:defRPr/>
            </a:pPr>
            <a:r>
              <a:rPr lang="en-US" sz="4000" dirty="0">
                <a:solidFill>
                  <a:srgbClr val="000000"/>
                </a:solidFill>
                <a:latin typeface="Arial" charset="0"/>
                <a:cs typeface="Arial" charset="0"/>
              </a:rPr>
              <a:t>Can </a:t>
            </a:r>
            <a:r>
              <a:rPr lang="en-US" sz="4000" dirty="0" smtClean="0">
                <a:solidFill>
                  <a:srgbClr val="000000"/>
                </a:solidFill>
                <a:latin typeface="Arial" charset="0"/>
                <a:cs typeface="Arial" charset="0"/>
              </a:rPr>
              <a:t>we expand </a:t>
            </a:r>
            <a:r>
              <a:rPr lang="en-US" sz="4000" dirty="0">
                <a:solidFill>
                  <a:srgbClr val="000000"/>
                </a:solidFill>
                <a:latin typeface="Arial" charset="0"/>
                <a:cs typeface="Arial" charset="0"/>
              </a:rPr>
              <a:t>compassion?</a:t>
            </a:r>
            <a:br>
              <a:rPr lang="en-US" sz="4000" dirty="0">
                <a:solidFill>
                  <a:srgbClr val="000000"/>
                </a:solidFill>
                <a:latin typeface="Arial" charset="0"/>
                <a:cs typeface="Arial" charset="0"/>
              </a:rPr>
            </a:br>
            <a:r>
              <a:rPr lang="en-US" sz="4000" dirty="0" smtClean="0">
                <a:solidFill>
                  <a:srgbClr val="000000"/>
                </a:solidFill>
                <a:ea typeface="+mj-ea"/>
              </a:rPr>
              <a:t> </a:t>
            </a:r>
            <a:endParaRPr lang="en-US" sz="4000" dirty="0">
              <a:solidFill>
                <a:srgbClr val="000000"/>
              </a:solidFill>
              <a:ea typeface="+mj-ea"/>
            </a:endParaRPr>
          </a:p>
        </p:txBody>
      </p:sp>
      <p:sp>
        <p:nvSpPr>
          <p:cNvPr id="37890" name="TextBox 6"/>
          <p:cNvSpPr txBox="1">
            <a:spLocks noChangeArrowheads="1"/>
          </p:cNvSpPr>
          <p:nvPr/>
        </p:nvSpPr>
        <p:spPr bwMode="auto">
          <a:xfrm>
            <a:off x="381000" y="2308476"/>
            <a:ext cx="8089900" cy="216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ts val="2700"/>
              </a:lnSpc>
            </a:pPr>
            <a:r>
              <a:rPr lang="ja-JP" altLang="en-US" sz="2000" dirty="0">
                <a:latin typeface="News Gothic MT" charset="0"/>
              </a:rPr>
              <a:t>“</a:t>
            </a:r>
            <a:r>
              <a:rPr lang="en-US" altLang="ja-JP" sz="2000" i="1" dirty="0">
                <a:latin typeface="News Gothic MT" charset="0"/>
              </a:rPr>
              <a:t>Generally I distinguish two levels of compassion.  The first is the biological level I have been describing, exemplified by the affection of a mother for her newborn child.  The second is an extended level, which has to be deliberately cultivated</a:t>
            </a:r>
            <a:r>
              <a:rPr lang="en-US" altLang="ja-JP" sz="2000" i="1" dirty="0" smtClean="0">
                <a:latin typeface="News Gothic MT" charset="0"/>
              </a:rPr>
              <a:t>.”</a:t>
            </a:r>
            <a:endParaRPr lang="en-US" altLang="ja-JP" sz="2000" i="1" dirty="0">
              <a:latin typeface="News Gothic MT" charset="0"/>
            </a:endParaRPr>
          </a:p>
          <a:p>
            <a:pPr lvl="1" eaLnBrk="1" hangingPunct="1">
              <a:lnSpc>
                <a:spcPts val="2700"/>
              </a:lnSpc>
            </a:pPr>
            <a:endParaRPr lang="en-US" sz="2000" i="1" dirty="0">
              <a:latin typeface="News Gothic MT" charset="0"/>
            </a:endParaRPr>
          </a:p>
          <a:p>
            <a:pPr lvl="1" algn="r" eaLnBrk="1" hangingPunct="1">
              <a:lnSpc>
                <a:spcPts val="2700"/>
              </a:lnSpc>
            </a:pPr>
            <a:r>
              <a:rPr lang="en-US" sz="2000" dirty="0">
                <a:latin typeface="News Gothic MT" charset="0"/>
              </a:rPr>
              <a:t>	</a:t>
            </a:r>
            <a:r>
              <a:rPr lang="en-US" sz="1800" dirty="0">
                <a:latin typeface="News Gothic MT" charset="0"/>
              </a:rPr>
              <a:t>–His Holiness the Dalai Lama, </a:t>
            </a:r>
            <a:r>
              <a:rPr lang="en-US" sz="1800" i="1" dirty="0">
                <a:latin typeface="News Gothic MT" charset="0"/>
              </a:rPr>
              <a:t>Beyond Religion</a:t>
            </a:r>
            <a:endParaRPr lang="en-US" sz="1800" dirty="0">
              <a:latin typeface="News Gothic MT" charset="0"/>
            </a:endParaRPr>
          </a:p>
        </p:txBody>
      </p:sp>
    </p:spTree>
    <p:extLst>
      <p:ext uri="{BB962C8B-B14F-4D97-AF65-F5344CB8AC3E}">
        <p14:creationId xmlns:p14="http://schemas.microsoft.com/office/powerpoint/2010/main" val="235997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600" y="339725"/>
            <a:ext cx="8458200" cy="1336675"/>
          </a:xfrm>
        </p:spPr>
        <p:txBody>
          <a:bodyPr rtlCol="0">
            <a:normAutofit/>
          </a:bodyPr>
          <a:lstStyle/>
          <a:p>
            <a:pPr fontAlgn="auto">
              <a:spcAft>
                <a:spcPts val="0"/>
              </a:spcAft>
              <a:defRPr/>
            </a:pPr>
            <a:r>
              <a:rPr lang="en-US" sz="4000" dirty="0">
                <a:solidFill>
                  <a:schemeClr val="tx1"/>
                </a:solidFill>
                <a:latin typeface="Arial" charset="0"/>
                <a:cs typeface="Arial" charset="0"/>
              </a:rPr>
              <a:t>Can </a:t>
            </a:r>
            <a:r>
              <a:rPr lang="en-US" sz="4000" dirty="0" smtClean="0">
                <a:solidFill>
                  <a:schemeClr val="tx1"/>
                </a:solidFill>
                <a:latin typeface="Arial" charset="0"/>
                <a:cs typeface="Arial" charset="0"/>
              </a:rPr>
              <a:t>we cultivate </a:t>
            </a:r>
            <a:r>
              <a:rPr lang="en-US" sz="4000" dirty="0">
                <a:solidFill>
                  <a:schemeClr val="tx1"/>
                </a:solidFill>
                <a:latin typeface="Arial" charset="0"/>
                <a:cs typeface="Arial" charset="0"/>
              </a:rPr>
              <a:t>compassion?</a:t>
            </a:r>
            <a:r>
              <a:rPr lang="en-US" sz="4000" dirty="0">
                <a:latin typeface="Arial" charset="0"/>
                <a:cs typeface="Arial" charset="0"/>
              </a:rPr>
              <a:t/>
            </a:r>
            <a:br>
              <a:rPr lang="en-US" sz="4000" dirty="0">
                <a:latin typeface="Arial" charset="0"/>
                <a:cs typeface="Arial" charset="0"/>
              </a:rPr>
            </a:br>
            <a:r>
              <a:rPr lang="en-US" sz="4000" dirty="0" smtClean="0">
                <a:ea typeface="+mj-ea"/>
              </a:rPr>
              <a:t> </a:t>
            </a:r>
            <a:endParaRPr lang="en-US" sz="4000" dirty="0">
              <a:ea typeface="+mj-ea"/>
            </a:endParaRPr>
          </a:p>
        </p:txBody>
      </p:sp>
      <p:sp>
        <p:nvSpPr>
          <p:cNvPr id="38914" name="TextBox 6"/>
          <p:cNvSpPr txBox="1">
            <a:spLocks noChangeArrowheads="1"/>
          </p:cNvSpPr>
          <p:nvPr/>
        </p:nvSpPr>
        <p:spPr bwMode="auto">
          <a:xfrm>
            <a:off x="381000" y="1371600"/>
            <a:ext cx="80899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ts val="2800"/>
              </a:lnSpc>
              <a:spcAft>
                <a:spcPts val="1200"/>
              </a:spcAft>
            </a:pPr>
            <a:r>
              <a:rPr lang="ja-JP" altLang="en-US" sz="2000" dirty="0">
                <a:latin typeface="News Gothic MT" charset="0"/>
              </a:rPr>
              <a:t>“</a:t>
            </a:r>
            <a:r>
              <a:rPr lang="en-US" altLang="ja-JP" sz="2000" i="1" dirty="0">
                <a:latin typeface="News Gothic MT" charset="0"/>
              </a:rPr>
              <a:t>As man advances in civilization, and small tribes are united into larger communities, the simplest reason will tell each individual that he ought to extend his social instincts and sympathies to all the member of the same nation, though personally unknown to him. This point being, once reached, there is only an artificial barrier to prevent his sympathies extending to the men of all nations and races… Sympathy beyond the confines of man, that is, humanity to lower animals, seems to be one of the latest moral acquisitions. This virtue, one of the noblest with which man is endowed, seems to arise incidentally from our sympathies becoming more tender and more widely diffused, until they are extended to all sentient beings</a:t>
            </a:r>
            <a:r>
              <a:rPr lang="en-US" altLang="ja-JP" sz="2000" dirty="0">
                <a:latin typeface="News Gothic MT" charset="0"/>
              </a:rPr>
              <a:t>.”</a:t>
            </a:r>
          </a:p>
          <a:p>
            <a:pPr lvl="1" algn="r" eaLnBrk="1" hangingPunct="1">
              <a:lnSpc>
                <a:spcPts val="2800"/>
              </a:lnSpc>
            </a:pPr>
            <a:r>
              <a:rPr lang="en-US" sz="2000" dirty="0">
                <a:latin typeface="News Gothic MT" charset="0"/>
              </a:rPr>
              <a:t>	</a:t>
            </a:r>
            <a:r>
              <a:rPr lang="en-US" sz="1800" dirty="0">
                <a:latin typeface="News Gothic MT" charset="0"/>
              </a:rPr>
              <a:t>–Charles Darwin, </a:t>
            </a:r>
            <a:r>
              <a:rPr lang="en-US" sz="1800" i="1" dirty="0">
                <a:latin typeface="News Gothic MT" charset="0"/>
              </a:rPr>
              <a:t>The Descent of Man</a:t>
            </a:r>
            <a:endParaRPr lang="en-US" sz="1800" dirty="0">
              <a:latin typeface="News Gothic MT" charset="0"/>
            </a:endParaRPr>
          </a:p>
        </p:txBody>
      </p:sp>
    </p:spTree>
    <p:extLst>
      <p:ext uri="{BB962C8B-B14F-4D97-AF65-F5344CB8AC3E}">
        <p14:creationId xmlns:p14="http://schemas.microsoft.com/office/powerpoint/2010/main" val="1930881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305800" cy="1336675"/>
          </a:xfrm>
        </p:spPr>
        <p:txBody>
          <a:bodyPr rtlCol="0">
            <a:normAutofit fontScale="90000"/>
          </a:bodyPr>
          <a:lstStyle/>
          <a:p>
            <a:pPr lvl="1" fontAlgn="auto">
              <a:spcAft>
                <a:spcPts val="0"/>
              </a:spcAft>
              <a:defRPr/>
            </a:pPr>
            <a:r>
              <a:rPr lang="en-US" sz="4000" dirty="0" smtClean="0">
                <a:solidFill>
                  <a:schemeClr val="tx1"/>
                </a:solidFill>
                <a:ea typeface="+mj-ea"/>
              </a:rPr>
              <a:t>Methods for developing Compassion: </a:t>
            </a:r>
            <a:r>
              <a:rPr lang="en-US" sz="3000" dirty="0">
                <a:solidFill>
                  <a:schemeClr val="tx1"/>
                </a:solidFill>
                <a:latin typeface="Arial" charset="0"/>
                <a:cs typeface="Arial" charset="0"/>
              </a:rPr>
              <a:t>A standard Buddhist framework for developing positive </a:t>
            </a:r>
            <a:r>
              <a:rPr lang="en-US" sz="3000" dirty="0" smtClean="0">
                <a:solidFill>
                  <a:schemeClr val="tx1"/>
                </a:solidFill>
                <a:latin typeface="Arial" charset="0"/>
                <a:cs typeface="Arial" charset="0"/>
              </a:rPr>
              <a:t>emotions</a:t>
            </a:r>
            <a:endParaRPr lang="en-US" sz="3000" dirty="0">
              <a:solidFill>
                <a:schemeClr val="tx1"/>
              </a:solidFill>
              <a:ea typeface="+mj-ea"/>
            </a:endParaRPr>
          </a:p>
        </p:txBody>
      </p:sp>
      <p:sp>
        <p:nvSpPr>
          <p:cNvPr id="39938" name="Content Placeholder 3"/>
          <p:cNvSpPr>
            <a:spLocks noGrp="1"/>
          </p:cNvSpPr>
          <p:nvPr>
            <p:ph idx="1"/>
          </p:nvPr>
        </p:nvSpPr>
        <p:spPr>
          <a:xfrm>
            <a:off x="396875" y="2006600"/>
            <a:ext cx="8061325" cy="2260600"/>
          </a:xfrm>
        </p:spPr>
        <p:txBody>
          <a:bodyPr/>
          <a:lstStyle/>
          <a:p>
            <a:pPr>
              <a:buFont typeface="Wingdings 2" charset="0"/>
              <a:buNone/>
            </a:pPr>
            <a:r>
              <a:rPr lang="en-US" b="1">
                <a:latin typeface="News Gothic MT" charset="0"/>
                <a:ea typeface="ＭＳ Ｐゴシック" charset="0"/>
              </a:rPr>
              <a:t>   </a:t>
            </a:r>
            <a:r>
              <a:rPr lang="en-US" sz="2200" b="1">
                <a:solidFill>
                  <a:schemeClr val="tx1"/>
                </a:solidFill>
                <a:latin typeface="News Gothic MT" charset="0"/>
                <a:ea typeface="ＭＳ Ｐゴシック" charset="0"/>
              </a:rPr>
              <a:t>View, Behavior and Meditation</a:t>
            </a:r>
          </a:p>
          <a:p>
            <a:pPr lvl="1"/>
            <a:r>
              <a:rPr lang="en-US" sz="2000">
                <a:solidFill>
                  <a:schemeClr val="tx1"/>
                </a:solidFill>
                <a:latin typeface="News Gothic MT" charset="0"/>
                <a:ea typeface="ＭＳ Ｐゴシック" charset="0"/>
              </a:rPr>
              <a:t>View: dependent origination</a:t>
            </a:r>
          </a:p>
          <a:p>
            <a:pPr lvl="1"/>
            <a:r>
              <a:rPr lang="en-US" sz="2000">
                <a:solidFill>
                  <a:schemeClr val="tx1"/>
                </a:solidFill>
                <a:latin typeface="News Gothic MT" charset="0"/>
                <a:ea typeface="ＭＳ Ｐゴシック" charset="0"/>
              </a:rPr>
              <a:t>Behavior: non-violence and compassion</a:t>
            </a:r>
          </a:p>
          <a:p>
            <a:pPr lvl="1"/>
            <a:r>
              <a:rPr lang="en-US" sz="2000">
                <a:solidFill>
                  <a:schemeClr val="tx1"/>
                </a:solidFill>
                <a:latin typeface="News Gothic MT" charset="0"/>
                <a:ea typeface="ＭＳ Ｐゴシック" charset="0"/>
              </a:rPr>
              <a:t>Meditative training: stabilizing and analytical (cognitive) meditations</a:t>
            </a:r>
          </a:p>
          <a:p>
            <a:pPr lvl="1">
              <a:buFont typeface="Wingdings 2" charset="0"/>
              <a:buNone/>
            </a:pPr>
            <a:endParaRPr lang="en-US">
              <a:solidFill>
                <a:schemeClr val="tx1"/>
              </a:solidFill>
              <a:latin typeface="News Gothic MT" charset="0"/>
              <a:ea typeface="ＭＳ Ｐゴシック" charset="0"/>
            </a:endParaRPr>
          </a:p>
          <a:p>
            <a:endParaRPr lang="en-US">
              <a:solidFill>
                <a:schemeClr val="tx1"/>
              </a:solidFill>
              <a:latin typeface="News Gothic MT" charset="0"/>
              <a:ea typeface="ＭＳ Ｐゴシック" charset="0"/>
            </a:endParaRPr>
          </a:p>
        </p:txBody>
      </p:sp>
      <p:sp>
        <p:nvSpPr>
          <p:cNvPr id="39939" name="TextBox 6"/>
          <p:cNvSpPr txBox="1">
            <a:spLocks noChangeArrowheads="1"/>
          </p:cNvSpPr>
          <p:nvPr/>
        </p:nvSpPr>
        <p:spPr bwMode="auto">
          <a:xfrm>
            <a:off x="228600" y="4108450"/>
            <a:ext cx="8458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Aft>
                <a:spcPts val="600"/>
              </a:spcAft>
            </a:pPr>
            <a:r>
              <a:rPr lang="ja-JP" altLang="en-US" sz="2000">
                <a:latin typeface="News Gothic MT" charset="0"/>
              </a:rPr>
              <a:t>“</a:t>
            </a:r>
            <a:r>
              <a:rPr lang="en-US" altLang="ja-JP" sz="2000" i="1">
                <a:latin typeface="News Gothic MT" charset="0"/>
              </a:rPr>
              <a:t>I believe strongly that there is an intimate connection between one</a:t>
            </a:r>
            <a:r>
              <a:rPr lang="ja-JP" altLang="en-US" sz="2000" i="1">
                <a:latin typeface="News Gothic MT" charset="0"/>
              </a:rPr>
              <a:t>’</a:t>
            </a:r>
            <a:r>
              <a:rPr lang="en-US" altLang="ja-JP" sz="2000" i="1">
                <a:latin typeface="News Gothic MT" charset="0"/>
              </a:rPr>
              <a:t>s conceptual understanding of the world, one</a:t>
            </a:r>
            <a:r>
              <a:rPr lang="ja-JP" altLang="en-US" sz="2000" i="1">
                <a:latin typeface="News Gothic MT" charset="0"/>
              </a:rPr>
              <a:t>’</a:t>
            </a:r>
            <a:r>
              <a:rPr lang="en-US" altLang="ja-JP" sz="2000" i="1">
                <a:latin typeface="News Gothic MT" charset="0"/>
              </a:rPr>
              <a:t>s vision of human existence and its potential, and the ethical values that guide one</a:t>
            </a:r>
            <a:r>
              <a:rPr lang="ja-JP" altLang="en-US" sz="2000" i="1">
                <a:latin typeface="News Gothic MT" charset="0"/>
              </a:rPr>
              <a:t>’</a:t>
            </a:r>
            <a:r>
              <a:rPr lang="en-US" altLang="ja-JP" sz="2000" i="1">
                <a:latin typeface="News Gothic MT" charset="0"/>
              </a:rPr>
              <a:t>s behavior. How we view ourselves and the world around us cannot help but affect our attitudes and our relations with our fellow beings and the world we live in. This is in essence a question of ethics.</a:t>
            </a:r>
            <a:r>
              <a:rPr lang="ja-JP" altLang="en-US" sz="2000">
                <a:latin typeface="News Gothic MT" charset="0"/>
              </a:rPr>
              <a:t>”</a:t>
            </a:r>
            <a:r>
              <a:rPr lang="en-US" altLang="ja-JP" sz="2000">
                <a:latin typeface="News Gothic MT" charset="0"/>
              </a:rPr>
              <a:t> </a:t>
            </a:r>
          </a:p>
          <a:p>
            <a:pPr lvl="1" algn="r" eaLnBrk="1" hangingPunct="1"/>
            <a:r>
              <a:rPr lang="en-US" sz="1800">
                <a:latin typeface="News Gothic MT" charset="0"/>
              </a:rPr>
              <a:t>	</a:t>
            </a:r>
            <a:r>
              <a:rPr lang="en-US" sz="1600">
                <a:latin typeface="News Gothic MT" charset="0"/>
              </a:rPr>
              <a:t>–His Holiness the Dalai Lama, </a:t>
            </a:r>
            <a:r>
              <a:rPr lang="en-US" sz="1600" i="1">
                <a:latin typeface="News Gothic MT" charset="0"/>
              </a:rPr>
              <a:t>Universe in a Single Atom</a:t>
            </a:r>
            <a:r>
              <a:rPr lang="en-US" sz="1600">
                <a:solidFill>
                  <a:srgbClr val="404040"/>
                </a:solidFill>
                <a:latin typeface="News Gothic MT" charset="0"/>
              </a:rPr>
              <a:t> </a:t>
            </a:r>
          </a:p>
        </p:txBody>
      </p:sp>
    </p:spTree>
    <p:extLst>
      <p:ext uri="{BB962C8B-B14F-4D97-AF65-F5344CB8AC3E}">
        <p14:creationId xmlns:p14="http://schemas.microsoft.com/office/powerpoint/2010/main" val="3896413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76</TotalTime>
  <Words>2270</Words>
  <Application>Microsoft Office PowerPoint</Application>
  <PresentationFormat>Apresentação na tela (4:3)</PresentationFormat>
  <Paragraphs>401</Paragraphs>
  <Slides>35</Slides>
  <Notes>21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35</vt:i4>
      </vt:variant>
    </vt:vector>
  </HeadingPairs>
  <TitlesOfParts>
    <vt:vector size="45" baseType="lpstr">
      <vt:lpstr>ＭＳ Ｐゴシック</vt:lpstr>
      <vt:lpstr>Arial</vt:lpstr>
      <vt:lpstr>Calibri</vt:lpstr>
      <vt:lpstr>News Gothic MT</vt:lpstr>
      <vt:lpstr>Times</vt:lpstr>
      <vt:lpstr>Times New Roman</vt:lpstr>
      <vt:lpstr>Verdana</vt:lpstr>
      <vt:lpstr>Wingdings</vt:lpstr>
      <vt:lpstr>Wingdings 2</vt:lpstr>
      <vt:lpstr>Breeze</vt:lpstr>
      <vt:lpstr>Foundations for Compassion: Attentional Stability and Resting the Mind in its Natural State</vt:lpstr>
      <vt:lpstr>Outline</vt:lpstr>
      <vt:lpstr>What is Compassion?</vt:lpstr>
      <vt:lpstr>Benefits of Compassion</vt:lpstr>
      <vt:lpstr>Apresentação do PowerPoint</vt:lpstr>
      <vt:lpstr>Apresentação do PowerPoint</vt:lpstr>
      <vt:lpstr>Can we expand compassion?  </vt:lpstr>
      <vt:lpstr>Can we cultivate compassion?  </vt:lpstr>
      <vt:lpstr>Methods for developing Compassion: A standard Buddhist framework for developing positive emotions</vt:lpstr>
      <vt:lpstr>Methods for developing Compassion: A standard Buddhist framework for developing positive emotions</vt:lpstr>
      <vt:lpstr>Cognitively-Based Compassion Training: A specific approach for developing compassion</vt:lpstr>
      <vt:lpstr>Apresentação do PowerPoint</vt:lpstr>
      <vt:lpstr>Key components of CBCT</vt:lpstr>
      <vt:lpstr>What is Shamatha, or calm abiding?</vt:lpstr>
      <vt:lpstr>Why cultivate Shamatha?</vt:lpstr>
      <vt:lpstr>Apresentação do PowerPoint</vt:lpstr>
      <vt:lpstr>Putting Shamatha in Context</vt:lpstr>
      <vt:lpstr>Apresentação do PowerPoint</vt:lpstr>
      <vt:lpstr>The Process of Cultivating Shamatha</vt:lpstr>
      <vt:lpstr>Causal Collections for Developing Calm Abiding</vt:lpstr>
      <vt:lpstr>Meditation Posture</vt:lpstr>
      <vt:lpstr>To Train the Elephant</vt:lpstr>
      <vt:lpstr>The Eight Remedies to the Five Obstacles for Shamatha</vt:lpstr>
      <vt:lpstr>The Nine Mental Abidings</vt:lpstr>
      <vt:lpstr>Apresentação do PowerPoint</vt:lpstr>
      <vt:lpstr>What is Vipashyana, or special Insight?</vt:lpstr>
      <vt:lpstr>Significance of Vipashyana</vt:lpstr>
      <vt:lpstr>Vipashayana and the Four Applications of Mindfulness</vt:lpstr>
      <vt:lpstr>Etymology of the Application     of Mindfulness</vt:lpstr>
      <vt:lpstr>Apresentação do PowerPoint</vt:lpstr>
      <vt:lpstr> Three General Characteristics of Body, Feelings, Mind, and Phenomena</vt:lpstr>
      <vt:lpstr>The Six Similes / Methods  for Placing the Mind on its Object of Focus</vt:lpstr>
      <vt:lpstr>Apresentação do PowerPoint</vt:lpstr>
      <vt:lpstr>Ripples on the Surface</vt:lpstr>
      <vt:lpstr>Flight of the Eagle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for Compassion: Attentional Stability and Resting the Mind in its Natural State </dc:title>
  <dc:creator>Kari Leibowitz</dc:creator>
  <cp:lastModifiedBy>Usuario</cp:lastModifiedBy>
  <cp:revision>6</cp:revision>
  <dcterms:created xsi:type="dcterms:W3CDTF">2014-05-07T16:09:44Z</dcterms:created>
  <dcterms:modified xsi:type="dcterms:W3CDTF">2014-05-12T20:13:58Z</dcterms:modified>
</cp:coreProperties>
</file>